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6" r:id="rId2"/>
    <p:sldId id="259" r:id="rId3"/>
    <p:sldId id="258" r:id="rId4"/>
    <p:sldId id="260" r:id="rId5"/>
    <p:sldId id="261" r:id="rId6"/>
    <p:sldId id="262" r:id="rId7"/>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D2E7C3"/>
    <a:srgbClr val="750806"/>
    <a:srgbClr val="A63406"/>
    <a:srgbClr val="008AA0"/>
    <a:srgbClr val="D14100"/>
    <a:srgbClr val="B97D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41" autoAdjust="0"/>
    <p:restoredTop sz="94709"/>
  </p:normalViewPr>
  <p:slideViewPr>
    <p:cSldViewPr snapToGrid="0" snapToObjects="1">
      <p:cViewPr varScale="1">
        <p:scale>
          <a:sx n="108" d="100"/>
          <a:sy n="108" d="100"/>
        </p:scale>
        <p:origin x="1236" y="-51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AA819-6C8B-EB49-A776-7F8EB40FD3DB}" type="datetimeFigureOut">
              <a:rPr lang="es-CR" smtClean="0"/>
              <a:t>04/07/2022</a:t>
            </a:fld>
            <a:endParaRPr lang="es-C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2D2CD-B65C-5E4B-B541-E0532403FB7F}" type="slidenum">
              <a:rPr lang="es-CR" smtClean="0"/>
              <a:t>‹Nº›</a:t>
            </a:fld>
            <a:endParaRPr lang="es-CR"/>
          </a:p>
        </p:txBody>
      </p:sp>
    </p:spTree>
    <p:extLst>
      <p:ext uri="{BB962C8B-B14F-4D97-AF65-F5344CB8AC3E}">
        <p14:creationId xmlns:p14="http://schemas.microsoft.com/office/powerpoint/2010/main" val="216970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1</a:t>
            </a:fld>
            <a:endParaRPr lang="es-CR"/>
          </a:p>
        </p:txBody>
      </p:sp>
    </p:spTree>
    <p:extLst>
      <p:ext uri="{BB962C8B-B14F-4D97-AF65-F5344CB8AC3E}">
        <p14:creationId xmlns:p14="http://schemas.microsoft.com/office/powerpoint/2010/main" val="174350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2</a:t>
            </a:fld>
            <a:endParaRPr lang="es-CR"/>
          </a:p>
        </p:txBody>
      </p:sp>
    </p:spTree>
    <p:extLst>
      <p:ext uri="{BB962C8B-B14F-4D97-AF65-F5344CB8AC3E}">
        <p14:creationId xmlns:p14="http://schemas.microsoft.com/office/powerpoint/2010/main" val="2555364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3</a:t>
            </a:fld>
            <a:endParaRPr lang="es-CR"/>
          </a:p>
        </p:txBody>
      </p:sp>
    </p:spTree>
    <p:extLst>
      <p:ext uri="{BB962C8B-B14F-4D97-AF65-F5344CB8AC3E}">
        <p14:creationId xmlns:p14="http://schemas.microsoft.com/office/powerpoint/2010/main" val="764631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4</a:t>
            </a:fld>
            <a:endParaRPr lang="es-CR"/>
          </a:p>
        </p:txBody>
      </p:sp>
    </p:spTree>
    <p:extLst>
      <p:ext uri="{BB962C8B-B14F-4D97-AF65-F5344CB8AC3E}">
        <p14:creationId xmlns:p14="http://schemas.microsoft.com/office/powerpoint/2010/main" val="2908965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5</a:t>
            </a:fld>
            <a:endParaRPr lang="es-CR"/>
          </a:p>
        </p:txBody>
      </p:sp>
    </p:spTree>
    <p:extLst>
      <p:ext uri="{BB962C8B-B14F-4D97-AF65-F5344CB8AC3E}">
        <p14:creationId xmlns:p14="http://schemas.microsoft.com/office/powerpoint/2010/main" val="191523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6</a:t>
            </a:fld>
            <a:endParaRPr lang="es-CR"/>
          </a:p>
        </p:txBody>
      </p:sp>
    </p:spTree>
    <p:extLst>
      <p:ext uri="{BB962C8B-B14F-4D97-AF65-F5344CB8AC3E}">
        <p14:creationId xmlns:p14="http://schemas.microsoft.com/office/powerpoint/2010/main" val="1736012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52032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6121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0277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40934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3932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69E42E-F968-0C4E-AFB5-831C1FF09A09}" type="datetimeFigureOut">
              <a:rPr lang="es-CR" smtClean="0"/>
              <a:t>04/07/2022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2268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69E42E-F968-0C4E-AFB5-831C1FF09A09}" type="datetimeFigureOut">
              <a:rPr lang="es-CR" smtClean="0"/>
              <a:t>04/07/2022</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4882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69E42E-F968-0C4E-AFB5-831C1FF09A09}" type="datetimeFigureOut">
              <a:rPr lang="es-CR" smtClean="0"/>
              <a:t>04/07/2022</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13177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9E42E-F968-0C4E-AFB5-831C1FF09A09}" type="datetimeFigureOut">
              <a:rPr lang="es-CR" smtClean="0"/>
              <a:t>04/07/2022</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67046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04/07/2022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8767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04/07/2022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76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9E42E-F968-0C4E-AFB5-831C1FF09A09}" type="datetimeFigureOut">
              <a:rPr lang="es-CR" smtClean="0"/>
              <a:t>04/07/2022</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91673-1409-3542-8798-EBA4F6E63C2A}" type="slidenum">
              <a:rPr lang="es-CR" smtClean="0"/>
              <a:t>‹Nº›</a:t>
            </a:fld>
            <a:endParaRPr lang="es-CR"/>
          </a:p>
        </p:txBody>
      </p:sp>
    </p:spTree>
    <p:extLst>
      <p:ext uri="{BB962C8B-B14F-4D97-AF65-F5344CB8AC3E}">
        <p14:creationId xmlns:p14="http://schemas.microsoft.com/office/powerpoint/2010/main" val="100871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E7A749A-C5C0-7441-ADDB-67D0F6B9E601}"/>
              </a:ext>
            </a:extLst>
          </p:cNvPr>
          <p:cNvSpPr/>
          <p:nvPr/>
        </p:nvSpPr>
        <p:spPr>
          <a:xfrm>
            <a:off x="-44669" y="-105036"/>
            <a:ext cx="9233337" cy="7083972"/>
          </a:xfrm>
          <a:prstGeom prst="rect">
            <a:avLst/>
          </a:prstGeom>
          <a:solidFill>
            <a:schemeClr val="tx2">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3" name="Imagen 2" descr="Logotipo, nombre de la empresa&#10;&#10;Descripción generada automáticamente">
            <a:extLst>
              <a:ext uri="{FF2B5EF4-FFF2-40B4-BE49-F238E27FC236}">
                <a16:creationId xmlns:a16="http://schemas.microsoft.com/office/drawing/2014/main" id="{C75D70D0-9E7E-2046-AF5F-E8769C074778}"/>
              </a:ext>
            </a:extLst>
          </p:cNvPr>
          <p:cNvPicPr>
            <a:picLocks noChangeAspect="1"/>
          </p:cNvPicPr>
          <p:nvPr/>
        </p:nvPicPr>
        <p:blipFill>
          <a:blip r:embed="rId3"/>
          <a:stretch>
            <a:fillRect/>
          </a:stretch>
        </p:blipFill>
        <p:spPr>
          <a:xfrm>
            <a:off x="3229483" y="0"/>
            <a:ext cx="2227846" cy="2025315"/>
          </a:xfrm>
          <a:prstGeom prst="rect">
            <a:avLst/>
          </a:prstGeom>
        </p:spPr>
      </p:pic>
      <p:sp>
        <p:nvSpPr>
          <p:cNvPr id="2" name="Rectángulo 1">
            <a:extLst>
              <a:ext uri="{FF2B5EF4-FFF2-40B4-BE49-F238E27FC236}">
                <a16:creationId xmlns:a16="http://schemas.microsoft.com/office/drawing/2014/main" id="{B4A18E5F-2311-488D-9E5A-A8FBCCC1A7C9}"/>
              </a:ext>
            </a:extLst>
          </p:cNvPr>
          <p:cNvSpPr/>
          <p:nvPr/>
        </p:nvSpPr>
        <p:spPr>
          <a:xfrm>
            <a:off x="685806" y="2210539"/>
            <a:ext cx="7570954" cy="1367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latin typeface="Amasis MT Pro" panose="020B0604020202020204" pitchFamily="18" charset="0"/>
              </a:rPr>
              <a:t>Proveeduría Institucional.</a:t>
            </a:r>
          </a:p>
          <a:p>
            <a:pPr algn="ctr"/>
            <a:r>
              <a:rPr lang="es-CR" dirty="0">
                <a:latin typeface="Amasis MT Pro" panose="020B0604020202020204" pitchFamily="18" charset="0"/>
              </a:rPr>
              <a:t>Cápsula Informativa Marzo.</a:t>
            </a:r>
          </a:p>
          <a:p>
            <a:pPr algn="ctr"/>
            <a:r>
              <a:rPr lang="es-CR" dirty="0">
                <a:latin typeface="Amasis MT Pro" panose="020B0604020202020204" pitchFamily="18" charset="0"/>
              </a:rPr>
              <a:t> </a:t>
            </a:r>
            <a:r>
              <a:rPr lang="es-CR" dirty="0">
                <a:solidFill>
                  <a:schemeClr val="bg1"/>
                </a:solidFill>
                <a:latin typeface="Amasis MT Pro" panose="020B0604020202020204" pitchFamily="18" charset="0"/>
              </a:rPr>
              <a:t>Nueva “</a:t>
            </a:r>
            <a:r>
              <a:rPr lang="es-CR" dirty="0">
                <a:latin typeface="Amasis MT Pro" panose="020B0604020202020204" pitchFamily="18" charset="0"/>
              </a:rPr>
              <a:t>Ley General de Contratación Pública” </a:t>
            </a:r>
            <a:r>
              <a:rPr lang="es-CR" dirty="0" err="1">
                <a:solidFill>
                  <a:schemeClr val="bg1"/>
                </a:solidFill>
                <a:latin typeface="Amasis MT Pro" panose="020B0604020202020204" pitchFamily="18" charset="0"/>
              </a:rPr>
              <a:t>N°</a:t>
            </a:r>
            <a:r>
              <a:rPr lang="es-CR" dirty="0">
                <a:solidFill>
                  <a:schemeClr val="bg1"/>
                </a:solidFill>
                <a:latin typeface="Amasis MT Pro" panose="020B0604020202020204" pitchFamily="18" charset="0"/>
              </a:rPr>
              <a:t>  9986 </a:t>
            </a:r>
          </a:p>
          <a:p>
            <a:pPr algn="ctr"/>
            <a:r>
              <a:rPr lang="es-CR" dirty="0">
                <a:solidFill>
                  <a:schemeClr val="bg1"/>
                </a:solidFill>
                <a:latin typeface="Amasis MT Pro" panose="020B0604020202020204" pitchFamily="18" charset="0"/>
              </a:rPr>
              <a:t>del 27 de mayo 2021</a:t>
            </a:r>
          </a:p>
          <a:p>
            <a:pPr algn="ctr"/>
            <a:endParaRPr lang="es-CR" dirty="0"/>
          </a:p>
        </p:txBody>
      </p:sp>
      <p:pic>
        <p:nvPicPr>
          <p:cNvPr id="5" name="Imagen 4">
            <a:extLst>
              <a:ext uri="{FF2B5EF4-FFF2-40B4-BE49-F238E27FC236}">
                <a16:creationId xmlns:a16="http://schemas.microsoft.com/office/drawing/2014/main" id="{1360742D-0695-4BF7-A1D8-B859CF811614}"/>
              </a:ext>
            </a:extLst>
          </p:cNvPr>
          <p:cNvPicPr>
            <a:picLocks noChangeAspect="1"/>
          </p:cNvPicPr>
          <p:nvPr/>
        </p:nvPicPr>
        <p:blipFill>
          <a:blip r:embed="rId4"/>
          <a:stretch>
            <a:fillRect/>
          </a:stretch>
        </p:blipFill>
        <p:spPr>
          <a:xfrm>
            <a:off x="2395603" y="3698632"/>
            <a:ext cx="4839346" cy="2710034"/>
          </a:xfrm>
          <a:prstGeom prst="rect">
            <a:avLst/>
          </a:prstGeom>
        </p:spPr>
      </p:pic>
    </p:spTree>
    <p:extLst>
      <p:ext uri="{BB962C8B-B14F-4D97-AF65-F5344CB8AC3E}">
        <p14:creationId xmlns:p14="http://schemas.microsoft.com/office/powerpoint/2010/main" val="280761967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R" b="1" dirty="0">
                <a:solidFill>
                  <a:schemeClr val="bg1"/>
                </a:solidFill>
              </a:rPr>
              <a:t>Art. 31-</a:t>
            </a:r>
            <a:br>
              <a:rPr lang="es-CR" b="1" dirty="0">
                <a:solidFill>
                  <a:schemeClr val="bg1"/>
                </a:solidFill>
              </a:rPr>
            </a:br>
            <a:r>
              <a:rPr lang="es-CR" b="1" dirty="0">
                <a:solidFill>
                  <a:schemeClr val="bg1"/>
                </a:solidFill>
              </a:rPr>
              <a:t>Planificación y alertas tempranas</a:t>
            </a: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07723" y="2149584"/>
            <a:ext cx="7886700" cy="1780732"/>
          </a:xfrm>
          <a:solidFill>
            <a:schemeClr val="accent6">
              <a:lumMod val="40000"/>
              <a:lumOff val="60000"/>
              <a:alpha val="48000"/>
            </a:schemeClr>
          </a:solidFill>
        </p:spPr>
        <p:txBody>
          <a:bodyPr>
            <a:normAutofit fontScale="85000" lnSpcReduction="20000"/>
          </a:bodyPr>
          <a:lstStyle/>
          <a:p>
            <a:pPr marL="0" indent="0" algn="just">
              <a:buNone/>
            </a:pPr>
            <a:r>
              <a:rPr lang="es-CR" dirty="0"/>
              <a:t>La Administración deberá realizar las acciones necesarias para definir sus requerimientos durante un período específico de tiempo, con el objetivo de organizar y garantizar la provisión oportuna de bienes, obras y servicios necesarios para cumplir con los objetivos institucionales, acatando las directrices que sobre la materia de contratación pública se emitan</a:t>
            </a:r>
          </a:p>
        </p:txBody>
      </p:sp>
      <p:sp>
        <p:nvSpPr>
          <p:cNvPr id="8" name="Marcador de contenido 2">
            <a:extLst>
              <a:ext uri="{FF2B5EF4-FFF2-40B4-BE49-F238E27FC236}">
                <a16:creationId xmlns:a16="http://schemas.microsoft.com/office/drawing/2014/main" id="{8C2FFCCA-286E-4142-0A77-6E45D00A507B}"/>
              </a:ext>
            </a:extLst>
          </p:cNvPr>
          <p:cNvSpPr txBox="1">
            <a:spLocks/>
          </p:cNvSpPr>
          <p:nvPr/>
        </p:nvSpPr>
        <p:spPr>
          <a:xfrm>
            <a:off x="586796" y="4290338"/>
            <a:ext cx="7886700" cy="2202536"/>
          </a:xfrm>
          <a:prstGeom prst="rect">
            <a:avLst/>
          </a:prstGeom>
          <a:solidFill>
            <a:schemeClr val="accent4">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R" dirty="0"/>
              <a:t>En el primer mes de cada período presupuestario, la Administración dará a conocer el programa de adquisiciones proyectado, el cual no implicará compromiso alguno de contratar. Tal publicación deberá realizarse en el sistema digital unificado.</a:t>
            </a:r>
          </a:p>
        </p:txBody>
      </p:sp>
    </p:spTree>
    <p:extLst>
      <p:ext uri="{BB962C8B-B14F-4D97-AF65-F5344CB8AC3E}">
        <p14:creationId xmlns:p14="http://schemas.microsoft.com/office/powerpoint/2010/main" val="315234677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normAutofit fontScale="90000"/>
          </a:bodyPr>
          <a:lstStyle/>
          <a:p>
            <a:pPr algn="ctr"/>
            <a:r>
              <a:rPr lang="es-CR" b="1" dirty="0">
                <a:solidFill>
                  <a:schemeClr val="bg1"/>
                </a:solidFill>
              </a:rPr>
              <a:t>Art. 32-</a:t>
            </a:r>
            <a:br>
              <a:rPr lang="es-CR" b="1" dirty="0">
                <a:solidFill>
                  <a:schemeClr val="bg1"/>
                </a:solidFill>
              </a:rPr>
            </a:br>
            <a:r>
              <a:rPr lang="es-CR" b="1" dirty="0">
                <a:solidFill>
                  <a:schemeClr val="bg1"/>
                </a:solidFill>
              </a:rPr>
              <a:t>Prevalencia de la economía de escala</a:t>
            </a: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81768"/>
            <a:ext cx="3382956" cy="3258403"/>
          </a:xfrm>
          <a:solidFill>
            <a:schemeClr val="accent1">
              <a:lumMod val="20000"/>
              <a:lumOff val="80000"/>
              <a:alpha val="64000"/>
            </a:schemeClr>
          </a:solidFill>
          <a:ln>
            <a:solidFill>
              <a:schemeClr val="accent1"/>
            </a:solidFill>
          </a:ln>
          <a:effectLst>
            <a:glow rad="127000">
              <a:schemeClr val="accent1">
                <a:alpha val="96000"/>
              </a:schemeClr>
            </a:glow>
          </a:effectLst>
        </p:spPr>
        <p:txBody>
          <a:bodyPr>
            <a:normAutofit fontScale="77500" lnSpcReduction="20000"/>
          </a:bodyPr>
          <a:lstStyle/>
          <a:p>
            <a:pPr marL="0" indent="0" algn="just">
              <a:buNone/>
            </a:pPr>
            <a:r>
              <a:rPr lang="es-CR" dirty="0"/>
              <a:t>Todas las unidades desconcentradas de compra de una misma institución deberán consolidar sus requerimientos de consumo con la proveeduría institucional, a fin de que se promuevan procedimientos de compra que aseguren los mejores precios y las mejores condiciones de eficiencia, eficacia y economía</a:t>
            </a:r>
          </a:p>
        </p:txBody>
      </p:sp>
      <p:sp>
        <p:nvSpPr>
          <p:cNvPr id="8" name="Marcador de contenido 2">
            <a:extLst>
              <a:ext uri="{FF2B5EF4-FFF2-40B4-BE49-F238E27FC236}">
                <a16:creationId xmlns:a16="http://schemas.microsoft.com/office/drawing/2014/main" id="{74DDCDBB-D4F0-DA73-C545-5C9FDF52F324}"/>
              </a:ext>
            </a:extLst>
          </p:cNvPr>
          <p:cNvSpPr txBox="1">
            <a:spLocks/>
          </p:cNvSpPr>
          <p:nvPr/>
        </p:nvSpPr>
        <p:spPr>
          <a:xfrm>
            <a:off x="5132393" y="1881768"/>
            <a:ext cx="3382957" cy="3258403"/>
          </a:xfrm>
          <a:prstGeom prst="rect">
            <a:avLst/>
          </a:prstGeom>
          <a:solidFill>
            <a:schemeClr val="accent3">
              <a:lumMod val="40000"/>
              <a:lumOff val="60000"/>
              <a:alpha val="36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CR" dirty="0"/>
          </a:p>
        </p:txBody>
      </p:sp>
      <p:pic>
        <p:nvPicPr>
          <p:cNvPr id="5" name="Imagen 4">
            <a:extLst>
              <a:ext uri="{FF2B5EF4-FFF2-40B4-BE49-F238E27FC236}">
                <a16:creationId xmlns:a16="http://schemas.microsoft.com/office/drawing/2014/main" id="{6CDE51EC-C5E6-2538-7B43-D6302E0E659E}"/>
              </a:ext>
            </a:extLst>
          </p:cNvPr>
          <p:cNvPicPr>
            <a:picLocks noChangeAspect="1"/>
          </p:cNvPicPr>
          <p:nvPr/>
        </p:nvPicPr>
        <p:blipFill>
          <a:blip r:embed="rId4"/>
          <a:stretch>
            <a:fillRect/>
          </a:stretch>
        </p:blipFill>
        <p:spPr>
          <a:xfrm>
            <a:off x="5690586" y="2390743"/>
            <a:ext cx="2343705" cy="1831740"/>
          </a:xfrm>
          <a:prstGeom prst="rect">
            <a:avLst/>
          </a:prstGeom>
        </p:spPr>
      </p:pic>
    </p:spTree>
    <p:extLst>
      <p:ext uri="{BB962C8B-B14F-4D97-AF65-F5344CB8AC3E}">
        <p14:creationId xmlns:p14="http://schemas.microsoft.com/office/powerpoint/2010/main" val="2981959165"/>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67523" y="-114053"/>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normAutofit fontScale="90000"/>
          </a:bodyPr>
          <a:lstStyle/>
          <a:p>
            <a:pPr algn="ctr"/>
            <a:r>
              <a:rPr lang="es-CR" b="1" dirty="0">
                <a:solidFill>
                  <a:schemeClr val="bg1"/>
                </a:solidFill>
              </a:rPr>
              <a:t>Art. 33-</a:t>
            </a:r>
            <a:br>
              <a:rPr lang="es-CR" b="1" dirty="0">
                <a:solidFill>
                  <a:schemeClr val="bg1"/>
                </a:solidFill>
              </a:rPr>
            </a:br>
            <a:r>
              <a:rPr lang="es-CR" b="1" dirty="0">
                <a:solidFill>
                  <a:schemeClr val="bg1"/>
                </a:solidFill>
              </a:rPr>
              <a:t>Prohibición de fragmentación y separación por funcionalidad</a:t>
            </a: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469013" y="2792275"/>
            <a:ext cx="7886699" cy="1819922"/>
          </a:xfrm>
          <a:solidFill>
            <a:schemeClr val="accent6">
              <a:lumMod val="60000"/>
              <a:lumOff val="40000"/>
              <a:alpha val="66000"/>
            </a:schemeClr>
          </a:solidFill>
        </p:spPr>
        <p:txBody>
          <a:bodyPr>
            <a:normAutofit lnSpcReduction="10000"/>
          </a:bodyPr>
          <a:lstStyle/>
          <a:p>
            <a:pPr marL="0" indent="0" algn="just">
              <a:buNone/>
            </a:pPr>
            <a:r>
              <a:rPr lang="es-CR" dirty="0"/>
              <a:t>La Administración, incluidos sus órganos desconcentrados, no podrá fragmentar las adquisiciones de los bienes, las obras y los servicios que requiera con el propósito de variar el procedimiento de contratación.</a:t>
            </a:r>
            <a:endParaRPr lang="es-CU" dirty="0"/>
          </a:p>
          <a:p>
            <a:pPr marL="0" indent="0" algn="just">
              <a:buNone/>
            </a:pPr>
            <a:endParaRPr lang="es-CR" dirty="0"/>
          </a:p>
        </p:txBody>
      </p:sp>
    </p:spTree>
    <p:extLst>
      <p:ext uri="{BB962C8B-B14F-4D97-AF65-F5344CB8AC3E}">
        <p14:creationId xmlns:p14="http://schemas.microsoft.com/office/powerpoint/2010/main" val="2703577302"/>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a:xfrm>
            <a:off x="628650" y="365126"/>
            <a:ext cx="7886700" cy="1424436"/>
          </a:xfrm>
        </p:spPr>
        <p:txBody>
          <a:bodyPr>
            <a:normAutofit fontScale="90000"/>
          </a:bodyPr>
          <a:lstStyle/>
          <a:p>
            <a:pPr algn="ctr"/>
            <a:r>
              <a:rPr lang="es-CR" b="1" dirty="0">
                <a:solidFill>
                  <a:schemeClr val="bg1"/>
                </a:solidFill>
              </a:rPr>
              <a:t>Art. 34-</a:t>
            </a:r>
            <a:br>
              <a:rPr lang="es-CR" b="1" dirty="0">
                <a:solidFill>
                  <a:schemeClr val="bg1"/>
                </a:solidFill>
              </a:rPr>
            </a:br>
            <a:r>
              <a:rPr lang="es-CR" b="1" dirty="0">
                <a:solidFill>
                  <a:schemeClr val="bg1"/>
                </a:solidFill>
              </a:rPr>
              <a:t> Estudio de mercado y precios de referencia</a:t>
            </a: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07723" y="2149584"/>
            <a:ext cx="7886700" cy="1662642"/>
          </a:xfrm>
          <a:solidFill>
            <a:schemeClr val="accent5">
              <a:lumMod val="40000"/>
              <a:lumOff val="60000"/>
              <a:alpha val="47000"/>
            </a:schemeClr>
          </a:solidFill>
        </p:spPr>
        <p:txBody>
          <a:bodyPr>
            <a:normAutofit fontScale="70000" lnSpcReduction="20000"/>
          </a:bodyPr>
          <a:lstStyle/>
          <a:p>
            <a:pPr marL="0" indent="0" algn="just">
              <a:buNone/>
            </a:pPr>
            <a:r>
              <a:rPr lang="es-CR" dirty="0"/>
              <a:t>Previo a la estimación de la contratación, la Administración debe considerar lo indicado en el artículo 17 de la presente ley como un insumo más, debiendo realizar un sondeo o un estudio de mercado según lo que disponga el reglamento de esta ley, sustentado en información de fuentes confiables con el propósito de obtener los precios de referencia a los que podrá adquirir los bienes, las obras y los servicios y determinar los precios ruinosos o excesivos, conforme lo establezca el reglamento de esta ley.</a:t>
            </a:r>
          </a:p>
        </p:txBody>
      </p:sp>
      <p:sp>
        <p:nvSpPr>
          <p:cNvPr id="8" name="Marcador de contenido 2">
            <a:extLst>
              <a:ext uri="{FF2B5EF4-FFF2-40B4-BE49-F238E27FC236}">
                <a16:creationId xmlns:a16="http://schemas.microsoft.com/office/drawing/2014/main" id="{8C2FFCCA-286E-4142-0A77-6E45D00A507B}"/>
              </a:ext>
            </a:extLst>
          </p:cNvPr>
          <p:cNvSpPr txBox="1">
            <a:spLocks/>
          </p:cNvSpPr>
          <p:nvPr/>
        </p:nvSpPr>
        <p:spPr>
          <a:xfrm>
            <a:off x="586796" y="4290338"/>
            <a:ext cx="7886700" cy="1908756"/>
          </a:xfrm>
          <a:prstGeom prst="rect">
            <a:avLst/>
          </a:prstGeom>
          <a:solidFill>
            <a:schemeClr val="accent2">
              <a:lumMod val="20000"/>
              <a:lumOff val="80000"/>
              <a:alpha val="81000"/>
            </a:schemeClr>
          </a:solidFill>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R" dirty="0"/>
              <a:t>El estudio de mercado tendrá también como fin establecer la existencia de bienes, obras o servicios, en la cantidad, calidad y oportunidad requeridas, así como verificar la existencia de proveedores, permitir la toma de decisiones informadas respecto del procedimiento de contratación y proporcionar información para la determinación de disponibilidad presupuestaria.</a:t>
            </a:r>
          </a:p>
        </p:txBody>
      </p:sp>
    </p:spTree>
    <p:extLst>
      <p:ext uri="{BB962C8B-B14F-4D97-AF65-F5344CB8AC3E}">
        <p14:creationId xmlns:p14="http://schemas.microsoft.com/office/powerpoint/2010/main" val="1280342475"/>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67523" y="-114053"/>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normAutofit fontScale="90000"/>
          </a:bodyPr>
          <a:lstStyle/>
          <a:p>
            <a:pPr algn="ctr"/>
            <a:r>
              <a:rPr lang="es-CR" b="1" dirty="0">
                <a:solidFill>
                  <a:schemeClr val="bg1"/>
                </a:solidFill>
              </a:rPr>
              <a:t>Art. 35-</a:t>
            </a:r>
            <a:br>
              <a:rPr lang="es-CR" b="1" dirty="0">
                <a:solidFill>
                  <a:schemeClr val="bg1"/>
                </a:solidFill>
              </a:rPr>
            </a:br>
            <a:r>
              <a:rPr lang="es-CR" b="1" dirty="0">
                <a:solidFill>
                  <a:schemeClr val="bg1"/>
                </a:solidFill>
              </a:rPr>
              <a:t>Estimación para determinar el monto de la contratación</a:t>
            </a: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469013" y="2240374"/>
            <a:ext cx="7886699" cy="1819922"/>
          </a:xfrm>
          <a:solidFill>
            <a:schemeClr val="bg2">
              <a:lumMod val="90000"/>
              <a:alpha val="66000"/>
            </a:schemeClr>
          </a:solidFill>
        </p:spPr>
        <p:txBody>
          <a:bodyPr>
            <a:normAutofit fontScale="85000" lnSpcReduction="20000"/>
          </a:bodyPr>
          <a:lstStyle/>
          <a:p>
            <a:pPr marL="0" indent="0" algn="just">
              <a:buNone/>
            </a:pPr>
            <a:r>
              <a:rPr lang="es-CR" dirty="0"/>
              <a:t>Para determinar la estimación de la contratación se deberán tomar en consideración, al momento de la decisión inicial, el monto de todas las formas de remuneración incluyendo el costo principal, seguros, fletes, comisiones, intereses, tributos, primas, derechos y cualquier suma que deba reembolsarse a consecuencia de la contratación.</a:t>
            </a:r>
          </a:p>
          <a:p>
            <a:pPr marL="0" indent="0" algn="just">
              <a:buNone/>
            </a:pPr>
            <a:endParaRPr lang="es-CR" dirty="0"/>
          </a:p>
          <a:p>
            <a:pPr marL="0" indent="0" algn="just">
              <a:buNone/>
            </a:pPr>
            <a:endParaRPr lang="es-CR" dirty="0"/>
          </a:p>
        </p:txBody>
      </p:sp>
      <p:sp>
        <p:nvSpPr>
          <p:cNvPr id="8" name="Marcador de contenido 2">
            <a:extLst>
              <a:ext uri="{FF2B5EF4-FFF2-40B4-BE49-F238E27FC236}">
                <a16:creationId xmlns:a16="http://schemas.microsoft.com/office/drawing/2014/main" id="{91412F9B-A9F5-D43D-23DF-E36C8EEEA953}"/>
              </a:ext>
            </a:extLst>
          </p:cNvPr>
          <p:cNvSpPr txBox="1">
            <a:spLocks/>
          </p:cNvSpPr>
          <p:nvPr/>
        </p:nvSpPr>
        <p:spPr>
          <a:xfrm>
            <a:off x="448086" y="4353436"/>
            <a:ext cx="7886699" cy="1819922"/>
          </a:xfrm>
          <a:prstGeom prst="rect">
            <a:avLst/>
          </a:prstGeom>
          <a:solidFill>
            <a:schemeClr val="tx2">
              <a:lumMod val="20000"/>
              <a:lumOff val="80000"/>
              <a:alpha val="66000"/>
            </a:scheme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CR" sz="2400" dirty="0"/>
              <a:t>Cuando se trate de contrataciones de objeto continuo, sucesivo o periódico, que se vayan a celebrar por un plazo determinado sin posibilidad de prórrogas, la estimación se determinará sobre el valor total del contrato durante su vigencia. Cuando se trate de contrataciones con un plazo susceptible de ser prorrogado, la estimación se realizará sobre la base del pago mensual calculado, multiplicado hasta cuarenta y ocho.</a:t>
            </a:r>
          </a:p>
          <a:p>
            <a:pPr marL="0" indent="0" algn="just">
              <a:buFont typeface="Arial" panose="020B0604020202020204" pitchFamily="34" charset="0"/>
              <a:buNone/>
            </a:pPr>
            <a:endParaRPr lang="es-CR" sz="2400" dirty="0"/>
          </a:p>
        </p:txBody>
      </p:sp>
    </p:spTree>
    <p:extLst>
      <p:ext uri="{BB962C8B-B14F-4D97-AF65-F5344CB8AC3E}">
        <p14:creationId xmlns:p14="http://schemas.microsoft.com/office/powerpoint/2010/main" val="3217781017"/>
      </p:ext>
    </p:extLst>
  </p:cSld>
  <p:clrMapOvr>
    <a:masterClrMapping/>
  </p:clrMapOvr>
  <p:transition spd="slow">
    <p:randomBar dir="vert"/>
  </p:transition>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TotalTime>
  <Words>532</Words>
  <Application>Microsoft Office PowerPoint</Application>
  <PresentationFormat>Carta (216 x 279 mm)</PresentationFormat>
  <Paragraphs>23</Paragraphs>
  <Slides>6</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Amasis MT Pro</vt:lpstr>
      <vt:lpstr>Arial</vt:lpstr>
      <vt:lpstr>Calibri</vt:lpstr>
      <vt:lpstr>Calibri Light</vt:lpstr>
      <vt:lpstr>Tema de Office</vt:lpstr>
      <vt:lpstr>Presentación de PowerPoint</vt:lpstr>
      <vt:lpstr>Art. 31- Planificación y alertas tempranas</vt:lpstr>
      <vt:lpstr>Art. 32- Prevalencia de la economía de escala</vt:lpstr>
      <vt:lpstr>Art. 33- Prohibición de fragmentación y separación por funcionalidad</vt:lpstr>
      <vt:lpstr>Art. 34-  Estudio de mercado y precios de referencia</vt:lpstr>
      <vt:lpstr>Art. 35- Estimación para determinar el monto de la contratación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Mariela Rodríguez Guillén</dc:creator>
  <cp:lastModifiedBy>Natalia Obregón Alemán</cp:lastModifiedBy>
  <cp:revision>38</cp:revision>
  <dcterms:created xsi:type="dcterms:W3CDTF">2021-01-18T20:49:03Z</dcterms:created>
  <dcterms:modified xsi:type="dcterms:W3CDTF">2022-07-04T20:28:30Z</dcterms:modified>
</cp:coreProperties>
</file>