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8" r:id="rId3"/>
    <p:sldId id="262" r:id="rId4"/>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D2E7C3"/>
    <a:srgbClr val="750806"/>
    <a:srgbClr val="A63406"/>
    <a:srgbClr val="008AA0"/>
    <a:srgbClr val="D14100"/>
    <a:srgbClr val="B97D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1" autoAdjust="0"/>
    <p:restoredTop sz="94709"/>
  </p:normalViewPr>
  <p:slideViewPr>
    <p:cSldViewPr snapToGrid="0" snapToObjects="1">
      <p:cViewPr varScale="1">
        <p:scale>
          <a:sx n="108" d="100"/>
          <a:sy n="108" d="100"/>
        </p:scale>
        <p:origin x="2004" y="10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AA819-6C8B-EB49-A776-7F8EB40FD3DB}" type="datetimeFigureOut">
              <a:rPr lang="es-CR" smtClean="0"/>
              <a:t>04/07/2022</a:t>
            </a:fld>
            <a:endParaRPr lang="es-C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2D2CD-B65C-5E4B-B541-E0532403FB7F}" type="slidenum">
              <a:rPr lang="es-CR" smtClean="0"/>
              <a:t>‹Nº›</a:t>
            </a:fld>
            <a:endParaRPr lang="es-CR"/>
          </a:p>
        </p:txBody>
      </p:sp>
    </p:spTree>
    <p:extLst>
      <p:ext uri="{BB962C8B-B14F-4D97-AF65-F5344CB8AC3E}">
        <p14:creationId xmlns:p14="http://schemas.microsoft.com/office/powerpoint/2010/main" val="216970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1</a:t>
            </a:fld>
            <a:endParaRPr lang="es-CR"/>
          </a:p>
        </p:txBody>
      </p:sp>
    </p:spTree>
    <p:extLst>
      <p:ext uri="{BB962C8B-B14F-4D97-AF65-F5344CB8AC3E}">
        <p14:creationId xmlns:p14="http://schemas.microsoft.com/office/powerpoint/2010/main" val="174350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2</a:t>
            </a:fld>
            <a:endParaRPr lang="es-CR"/>
          </a:p>
        </p:txBody>
      </p:sp>
    </p:spTree>
    <p:extLst>
      <p:ext uri="{BB962C8B-B14F-4D97-AF65-F5344CB8AC3E}">
        <p14:creationId xmlns:p14="http://schemas.microsoft.com/office/powerpoint/2010/main" val="76463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3</a:t>
            </a:fld>
            <a:endParaRPr lang="es-CR"/>
          </a:p>
        </p:txBody>
      </p:sp>
    </p:spTree>
    <p:extLst>
      <p:ext uri="{BB962C8B-B14F-4D97-AF65-F5344CB8AC3E}">
        <p14:creationId xmlns:p14="http://schemas.microsoft.com/office/powerpoint/2010/main" val="1736012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52032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6121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0277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40934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69E42E-F968-0C4E-AFB5-831C1FF09A09}" type="datetimeFigureOut">
              <a:rPr lang="es-CR" smtClean="0"/>
              <a:t>04/07/2022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3932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226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69E42E-F968-0C4E-AFB5-831C1FF09A09}" type="datetimeFigureOut">
              <a:rPr lang="es-CR" smtClean="0"/>
              <a:t>04/07/2022</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4882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69E42E-F968-0C4E-AFB5-831C1FF09A09}" type="datetimeFigureOut">
              <a:rPr lang="es-CR" smtClean="0"/>
              <a:t>04/07/2022</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13177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9E42E-F968-0C4E-AFB5-831C1FF09A09}" type="datetimeFigureOut">
              <a:rPr lang="es-CR" smtClean="0"/>
              <a:t>04/07/2022</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67046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8767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04/07/2022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76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9E42E-F968-0C4E-AFB5-831C1FF09A09}" type="datetimeFigureOut">
              <a:rPr lang="es-CR" smtClean="0"/>
              <a:t>04/07/2022</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91673-1409-3542-8798-EBA4F6E63C2A}" type="slidenum">
              <a:rPr lang="es-CR" smtClean="0"/>
              <a:t>‹Nº›</a:t>
            </a:fld>
            <a:endParaRPr lang="es-CR"/>
          </a:p>
        </p:txBody>
      </p:sp>
    </p:spTree>
    <p:extLst>
      <p:ext uri="{BB962C8B-B14F-4D97-AF65-F5344CB8AC3E}">
        <p14:creationId xmlns:p14="http://schemas.microsoft.com/office/powerpoint/2010/main" val="100871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E7A749A-C5C0-7441-ADDB-67D0F6B9E601}"/>
              </a:ext>
            </a:extLst>
          </p:cNvPr>
          <p:cNvSpPr/>
          <p:nvPr/>
        </p:nvSpPr>
        <p:spPr>
          <a:xfrm>
            <a:off x="-44669" y="-105036"/>
            <a:ext cx="9233337" cy="7083972"/>
          </a:xfrm>
          <a:prstGeom prst="rect">
            <a:avLst/>
          </a:prstGeom>
          <a:solidFill>
            <a:schemeClr val="tx2">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3" name="Imagen 2" descr="Logotipo, nombre de la empresa&#10;&#10;Descripción generada automáticamente">
            <a:extLst>
              <a:ext uri="{FF2B5EF4-FFF2-40B4-BE49-F238E27FC236}">
                <a16:creationId xmlns:a16="http://schemas.microsoft.com/office/drawing/2014/main" id="{C75D70D0-9E7E-2046-AF5F-E8769C074778}"/>
              </a:ext>
            </a:extLst>
          </p:cNvPr>
          <p:cNvPicPr>
            <a:picLocks noChangeAspect="1"/>
          </p:cNvPicPr>
          <p:nvPr/>
        </p:nvPicPr>
        <p:blipFill>
          <a:blip r:embed="rId3"/>
          <a:stretch>
            <a:fillRect/>
          </a:stretch>
        </p:blipFill>
        <p:spPr>
          <a:xfrm>
            <a:off x="3229483" y="0"/>
            <a:ext cx="2227846" cy="2025315"/>
          </a:xfrm>
          <a:prstGeom prst="rect">
            <a:avLst/>
          </a:prstGeom>
        </p:spPr>
      </p:pic>
      <p:sp>
        <p:nvSpPr>
          <p:cNvPr id="2" name="Rectángulo 1">
            <a:extLst>
              <a:ext uri="{FF2B5EF4-FFF2-40B4-BE49-F238E27FC236}">
                <a16:creationId xmlns:a16="http://schemas.microsoft.com/office/drawing/2014/main" id="{B4A18E5F-2311-488D-9E5A-A8FBCCC1A7C9}"/>
              </a:ext>
            </a:extLst>
          </p:cNvPr>
          <p:cNvSpPr/>
          <p:nvPr/>
        </p:nvSpPr>
        <p:spPr>
          <a:xfrm>
            <a:off x="685806" y="2210539"/>
            <a:ext cx="7570954" cy="1367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latin typeface="Amasis MT Pro" panose="020B0604020202020204" pitchFamily="18" charset="0"/>
              </a:rPr>
              <a:t>Proveeduría Institucional.</a:t>
            </a:r>
          </a:p>
          <a:p>
            <a:pPr algn="ctr"/>
            <a:r>
              <a:rPr lang="es-CR" dirty="0">
                <a:latin typeface="Amasis MT Pro" panose="020B0604020202020204" pitchFamily="18" charset="0"/>
              </a:rPr>
              <a:t>Cápsula Informativa Marzo.</a:t>
            </a:r>
          </a:p>
          <a:p>
            <a:pPr algn="ctr"/>
            <a:r>
              <a:rPr lang="es-CR" dirty="0">
                <a:latin typeface="Amasis MT Pro" panose="020B0604020202020204" pitchFamily="18" charset="0"/>
              </a:rPr>
              <a:t> </a:t>
            </a:r>
            <a:r>
              <a:rPr lang="es-CR" dirty="0">
                <a:solidFill>
                  <a:schemeClr val="bg1"/>
                </a:solidFill>
                <a:latin typeface="Amasis MT Pro" panose="020B0604020202020204" pitchFamily="18" charset="0"/>
              </a:rPr>
              <a:t>Nueva “</a:t>
            </a:r>
            <a:r>
              <a:rPr lang="es-CR" dirty="0">
                <a:latin typeface="Amasis MT Pro" panose="020B0604020202020204" pitchFamily="18" charset="0"/>
              </a:rPr>
              <a:t>Ley General de Contratación Pública” </a:t>
            </a:r>
            <a:r>
              <a:rPr lang="es-CR" dirty="0" err="1">
                <a:solidFill>
                  <a:schemeClr val="bg1"/>
                </a:solidFill>
                <a:latin typeface="Amasis MT Pro" panose="020B0604020202020204" pitchFamily="18" charset="0"/>
              </a:rPr>
              <a:t>N°</a:t>
            </a:r>
            <a:r>
              <a:rPr lang="es-CR" dirty="0">
                <a:solidFill>
                  <a:schemeClr val="bg1"/>
                </a:solidFill>
                <a:latin typeface="Amasis MT Pro" panose="020B0604020202020204" pitchFamily="18" charset="0"/>
              </a:rPr>
              <a:t>  9986 </a:t>
            </a:r>
          </a:p>
          <a:p>
            <a:pPr algn="ctr"/>
            <a:r>
              <a:rPr lang="es-CR" dirty="0">
                <a:solidFill>
                  <a:schemeClr val="bg1"/>
                </a:solidFill>
                <a:latin typeface="Amasis MT Pro" panose="020B0604020202020204" pitchFamily="18" charset="0"/>
              </a:rPr>
              <a:t>del 27 de mayo 2021</a:t>
            </a:r>
          </a:p>
          <a:p>
            <a:pPr algn="ctr"/>
            <a:endParaRPr lang="es-CR" dirty="0"/>
          </a:p>
        </p:txBody>
      </p:sp>
      <p:pic>
        <p:nvPicPr>
          <p:cNvPr id="5" name="Imagen 4">
            <a:extLst>
              <a:ext uri="{FF2B5EF4-FFF2-40B4-BE49-F238E27FC236}">
                <a16:creationId xmlns:a16="http://schemas.microsoft.com/office/drawing/2014/main" id="{1360742D-0695-4BF7-A1D8-B859CF811614}"/>
              </a:ext>
            </a:extLst>
          </p:cNvPr>
          <p:cNvPicPr>
            <a:picLocks noChangeAspect="1"/>
          </p:cNvPicPr>
          <p:nvPr/>
        </p:nvPicPr>
        <p:blipFill>
          <a:blip r:embed="rId4"/>
          <a:stretch>
            <a:fillRect/>
          </a:stretch>
        </p:blipFill>
        <p:spPr>
          <a:xfrm>
            <a:off x="2395603" y="3698632"/>
            <a:ext cx="4839346" cy="2710034"/>
          </a:xfrm>
          <a:prstGeom prst="rect">
            <a:avLst/>
          </a:prstGeom>
        </p:spPr>
      </p:pic>
    </p:spTree>
    <p:extLst>
      <p:ext uri="{BB962C8B-B14F-4D97-AF65-F5344CB8AC3E}">
        <p14:creationId xmlns:p14="http://schemas.microsoft.com/office/powerpoint/2010/main" val="280761967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a:xfrm>
            <a:off x="88775" y="612043"/>
            <a:ext cx="8966447" cy="1325563"/>
          </a:xfrm>
        </p:spPr>
        <p:txBody>
          <a:bodyPr>
            <a:normAutofit fontScale="90000"/>
          </a:bodyPr>
          <a:lstStyle/>
          <a:p>
            <a:pPr algn="ctr"/>
            <a:r>
              <a:rPr lang="es-CR" b="1" dirty="0">
                <a:solidFill>
                  <a:schemeClr val="bg1"/>
                </a:solidFill>
              </a:rPr>
              <a:t>Art. 36-</a:t>
            </a:r>
            <a:br>
              <a:rPr lang="es-CR" b="1" dirty="0">
                <a:solidFill>
                  <a:schemeClr val="bg1"/>
                </a:solidFill>
              </a:rPr>
            </a:br>
            <a:r>
              <a:rPr lang="es-CR" sz="4000" b="1" dirty="0">
                <a:solidFill>
                  <a:schemeClr val="bg1"/>
                </a:solidFill>
              </a:rPr>
              <a:t>Umbrales para determinar el procedimiento de contratación. El procedimiento de contratación se determinará de acuerdo con los siguientes umbrales:</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796414" y="2689636"/>
            <a:ext cx="7106335" cy="2871547"/>
          </a:xfrm>
          <a:solidFill>
            <a:schemeClr val="tx2">
              <a:lumMod val="40000"/>
              <a:lumOff val="60000"/>
              <a:alpha val="57000"/>
            </a:schemeClr>
          </a:solidFill>
          <a:ln>
            <a:solidFill>
              <a:schemeClr val="accent1"/>
            </a:solidFill>
          </a:ln>
          <a:effectLst>
            <a:glow rad="127000">
              <a:schemeClr val="accent1">
                <a:alpha val="96000"/>
              </a:schemeClr>
            </a:glow>
          </a:effectLst>
        </p:spPr>
        <p:txBody>
          <a:bodyPr>
            <a:normAutofit/>
          </a:bodyPr>
          <a:lstStyle/>
          <a:p>
            <a:pPr marL="0" indent="0" algn="just">
              <a:buNone/>
            </a:pPr>
            <a:r>
              <a:rPr lang="es-CR" dirty="0"/>
              <a:t>a)Régimen ordinario:</a:t>
            </a:r>
          </a:p>
          <a:p>
            <a:pPr marL="0" indent="0" algn="just">
              <a:buNone/>
            </a:pPr>
            <a:endParaRPr lang="es-CR" dirty="0"/>
          </a:p>
          <a:p>
            <a:pPr marL="0" indent="0" algn="just">
              <a:buNone/>
            </a:pPr>
            <a:endParaRPr lang="es-CR" dirty="0"/>
          </a:p>
          <a:p>
            <a:pPr marL="0" indent="0" algn="just">
              <a:buNone/>
            </a:pPr>
            <a:endParaRPr lang="es-CR" dirty="0"/>
          </a:p>
          <a:p>
            <a:pPr marL="0" indent="0" algn="just">
              <a:buNone/>
            </a:pPr>
            <a:endParaRPr lang="es-CR" dirty="0"/>
          </a:p>
          <a:p>
            <a:pPr marL="0" indent="0" algn="just">
              <a:buNone/>
            </a:pPr>
            <a:endParaRPr lang="es-CR" sz="1800" dirty="0"/>
          </a:p>
          <a:p>
            <a:pPr marL="0" indent="0" algn="just">
              <a:buNone/>
            </a:pPr>
            <a:endParaRPr lang="es-CR" dirty="0"/>
          </a:p>
          <a:p>
            <a:pPr marL="0" indent="0" algn="just">
              <a:buNone/>
            </a:pPr>
            <a:endParaRPr lang="es-CR" dirty="0"/>
          </a:p>
        </p:txBody>
      </p:sp>
      <p:graphicFrame>
        <p:nvGraphicFramePr>
          <p:cNvPr id="10" name="Tabla 9">
            <a:extLst>
              <a:ext uri="{FF2B5EF4-FFF2-40B4-BE49-F238E27FC236}">
                <a16:creationId xmlns:a16="http://schemas.microsoft.com/office/drawing/2014/main" id="{C13EB293-F394-D4D5-6BB9-5CDF769A3896}"/>
              </a:ext>
            </a:extLst>
          </p:cNvPr>
          <p:cNvGraphicFramePr>
            <a:graphicFrameLocks noGrp="1"/>
          </p:cNvGraphicFramePr>
          <p:nvPr>
            <p:extLst>
              <p:ext uri="{D42A27DB-BD31-4B8C-83A1-F6EECF244321}">
                <p14:modId xmlns:p14="http://schemas.microsoft.com/office/powerpoint/2010/main" val="783841828"/>
              </p:ext>
            </p:extLst>
          </p:nvPr>
        </p:nvGraphicFramePr>
        <p:xfrm>
          <a:off x="1633014" y="3320250"/>
          <a:ext cx="5433133" cy="1526958"/>
        </p:xfrm>
        <a:graphic>
          <a:graphicData uri="http://schemas.openxmlformats.org/drawingml/2006/table">
            <a:tbl>
              <a:tblPr>
                <a:tableStyleId>{5C22544A-7EE6-4342-B048-85BDC9FD1C3A}</a:tableStyleId>
              </a:tblPr>
              <a:tblGrid>
                <a:gridCol w="1604349">
                  <a:extLst>
                    <a:ext uri="{9D8B030D-6E8A-4147-A177-3AD203B41FA5}">
                      <a16:colId xmlns:a16="http://schemas.microsoft.com/office/drawing/2014/main" val="2399958701"/>
                    </a:ext>
                  </a:extLst>
                </a:gridCol>
                <a:gridCol w="2037425">
                  <a:extLst>
                    <a:ext uri="{9D8B030D-6E8A-4147-A177-3AD203B41FA5}">
                      <a16:colId xmlns:a16="http://schemas.microsoft.com/office/drawing/2014/main" val="3877247892"/>
                    </a:ext>
                  </a:extLst>
                </a:gridCol>
                <a:gridCol w="1791359">
                  <a:extLst>
                    <a:ext uri="{9D8B030D-6E8A-4147-A177-3AD203B41FA5}">
                      <a16:colId xmlns:a16="http://schemas.microsoft.com/office/drawing/2014/main" val="4034417730"/>
                    </a:ext>
                  </a:extLst>
                </a:gridCol>
              </a:tblGrid>
              <a:tr h="335595">
                <a:tc gridSpan="3">
                  <a:txBody>
                    <a:bodyPr/>
                    <a:lstStyle/>
                    <a:p>
                      <a:pPr algn="ctr" fontAlgn="ctr"/>
                      <a:r>
                        <a:rPr lang="es-CR" sz="1100" u="none" strike="noStrike" dirty="0">
                          <a:effectLst/>
                        </a:rPr>
                        <a:t>Excluye Obra Pública</a:t>
                      </a:r>
                      <a:endParaRPr lang="es-CR"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s-CR"/>
                    </a:p>
                  </a:txBody>
                  <a:tcPr/>
                </a:tc>
                <a:tc hMerge="1">
                  <a:txBody>
                    <a:bodyPr/>
                    <a:lstStyle/>
                    <a:p>
                      <a:endParaRPr lang="es-CR"/>
                    </a:p>
                  </a:txBody>
                  <a:tcPr/>
                </a:tc>
                <a:extLst>
                  <a:ext uri="{0D108BD9-81ED-4DB2-BD59-A6C34878D82A}">
                    <a16:rowId xmlns:a16="http://schemas.microsoft.com/office/drawing/2014/main" val="4290787250"/>
                  </a:ext>
                </a:extLst>
              </a:tr>
              <a:tr h="503393">
                <a:tc>
                  <a:txBody>
                    <a:bodyPr/>
                    <a:lstStyle/>
                    <a:p>
                      <a:pPr algn="ctr" fontAlgn="ctr"/>
                      <a:r>
                        <a:rPr lang="es-CR" sz="1100" u="none" strike="noStrike" dirty="0">
                          <a:effectLst/>
                        </a:rPr>
                        <a:t>Licitación Mayor</a:t>
                      </a:r>
                      <a:endParaRPr lang="es-C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CR" sz="1100" u="none" strike="noStrike" dirty="0">
                          <a:effectLst/>
                        </a:rPr>
                        <a:t>Licitación Menor</a:t>
                      </a:r>
                      <a:endParaRPr lang="es-C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CR" sz="1100" u="none" strike="noStrike">
                          <a:effectLst/>
                        </a:rPr>
                        <a:t>Licitación Reducida</a:t>
                      </a:r>
                      <a:endParaRPr lang="es-CR"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8596978"/>
                  </a:ext>
                </a:extLst>
              </a:tr>
              <a:tr h="687970">
                <a:tc>
                  <a:txBody>
                    <a:bodyPr/>
                    <a:lstStyle/>
                    <a:p>
                      <a:pPr algn="ctr" fontAlgn="ctr"/>
                      <a:r>
                        <a:rPr lang="es-CR" sz="1100" u="none" strike="noStrike">
                          <a:effectLst/>
                        </a:rPr>
                        <a:t> Mayor a ¢ 238.223.960,00</a:t>
                      </a:r>
                      <a:endParaRPr lang="es-C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s-CR" sz="1100" u="none" strike="noStrike">
                          <a:effectLst/>
                        </a:rPr>
                        <a:t>Igual o menor a ¢ 238.223.960,00 </a:t>
                      </a:r>
                      <a:br>
                        <a:rPr lang="es-CR" sz="1100" u="none" strike="noStrike">
                          <a:effectLst/>
                        </a:rPr>
                      </a:br>
                      <a:r>
                        <a:rPr lang="es-CR" sz="1100" u="none" strike="noStrike">
                          <a:effectLst/>
                        </a:rPr>
                        <a:t>más de ¢ 59.555.990,00</a:t>
                      </a:r>
                      <a:endParaRPr lang="es-CR"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s-CR" sz="1100" u="none" strike="noStrike" dirty="0">
                          <a:effectLst/>
                        </a:rPr>
                        <a:t>Igual o menor ¢ 59.555.990,00</a:t>
                      </a:r>
                      <a:endParaRPr lang="es-CR"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02848719"/>
                  </a:ext>
                </a:extLst>
              </a:tr>
            </a:tbl>
          </a:graphicData>
        </a:graphic>
      </p:graphicFrame>
    </p:spTree>
    <p:extLst>
      <p:ext uri="{BB962C8B-B14F-4D97-AF65-F5344CB8AC3E}">
        <p14:creationId xmlns:p14="http://schemas.microsoft.com/office/powerpoint/2010/main" val="298195916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67523" y="-114053"/>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a:xfrm>
            <a:off x="628649" y="1086845"/>
            <a:ext cx="7886700" cy="1325563"/>
          </a:xfrm>
        </p:spPr>
        <p:txBody>
          <a:bodyPr>
            <a:normAutofit fontScale="90000"/>
          </a:bodyPr>
          <a:lstStyle/>
          <a:p>
            <a:pPr algn="ctr"/>
            <a:r>
              <a:rPr lang="es-CR" b="1" dirty="0">
                <a:solidFill>
                  <a:schemeClr val="bg1"/>
                </a:solidFill>
              </a:rPr>
              <a:t>Art. 36-</a:t>
            </a:r>
            <a:br>
              <a:rPr lang="es-CR" b="1" dirty="0">
                <a:solidFill>
                  <a:schemeClr val="bg1"/>
                </a:solidFill>
              </a:rPr>
            </a:br>
            <a:r>
              <a:rPr lang="es-CR" b="1" dirty="0">
                <a:solidFill>
                  <a:schemeClr val="bg1"/>
                </a:solidFill>
              </a:rPr>
              <a:t>Umbrales para determinar el procedimiento de contratación. El procedimiento de contratación se determinará de acuerdo con los siguientes umbrales:</a:t>
            </a: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516097" y="3629465"/>
            <a:ext cx="7886699" cy="1819922"/>
          </a:xfrm>
          <a:solidFill>
            <a:schemeClr val="bg2">
              <a:lumMod val="90000"/>
              <a:alpha val="66000"/>
            </a:schemeClr>
          </a:solidFill>
        </p:spPr>
        <p:txBody>
          <a:bodyPr>
            <a:normAutofit fontScale="55000" lnSpcReduction="20000"/>
          </a:bodyPr>
          <a:lstStyle/>
          <a:p>
            <a:pPr marL="0" indent="0" algn="just">
              <a:buNone/>
            </a:pPr>
            <a:endParaRPr lang="es-CR" dirty="0"/>
          </a:p>
          <a:p>
            <a:pPr marL="0" indent="0" algn="just">
              <a:buNone/>
            </a:pPr>
            <a:r>
              <a:rPr lang="es-CR" sz="3800" dirty="0"/>
              <a:t>El monto de los umbrales será actualizado por la Contraloría General de la República, en la segunda quincena del mes de diciembre, utilizando el monto de las unidades de desarrollo establecido por el Banco Central de Costa Rica para el 15 de diciembre de cada año y regirán del 1 º de enero al 31 de diciembre del año siguiente a su publicación.</a:t>
            </a:r>
          </a:p>
          <a:p>
            <a:pPr marL="0" indent="0" algn="just">
              <a:buNone/>
            </a:pPr>
            <a:endParaRPr lang="es-CR" dirty="0"/>
          </a:p>
        </p:txBody>
      </p:sp>
    </p:spTree>
    <p:extLst>
      <p:ext uri="{BB962C8B-B14F-4D97-AF65-F5344CB8AC3E}">
        <p14:creationId xmlns:p14="http://schemas.microsoft.com/office/powerpoint/2010/main" val="3217781017"/>
      </p:ext>
    </p:extLst>
  </p:cSld>
  <p:clrMapOvr>
    <a:masterClrMapping/>
  </p:clrMapOvr>
  <p:transition spd="slow">
    <p:randomBar dir="vert"/>
  </p:transition>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TotalTime>
  <Words>178</Words>
  <Application>Microsoft Office PowerPoint</Application>
  <PresentationFormat>Carta (216 x 279 mm)</PresentationFormat>
  <Paragraphs>24</Paragraphs>
  <Slides>3</Slides>
  <Notes>3</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Amasis MT Pro</vt:lpstr>
      <vt:lpstr>Arial</vt:lpstr>
      <vt:lpstr>Calibri</vt:lpstr>
      <vt:lpstr>Calibri Light</vt:lpstr>
      <vt:lpstr>Tema de Office</vt:lpstr>
      <vt:lpstr>Presentación de PowerPoint</vt:lpstr>
      <vt:lpstr>Art. 36- Umbrales para determinar el procedimiento de contratación. El procedimiento de contratación se determinará de acuerdo con los siguientes umbrales:</vt:lpstr>
      <vt:lpstr>Art. 36- Umbrales para determinar el procedimiento de contratación. El procedimiento de contratación se determinará de acuerdo con los siguientes umbrales: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Mariela Rodríguez Guillén</dc:creator>
  <cp:lastModifiedBy>Natalia Obregón Alemán</cp:lastModifiedBy>
  <cp:revision>40</cp:revision>
  <dcterms:created xsi:type="dcterms:W3CDTF">2021-01-18T20:49:03Z</dcterms:created>
  <dcterms:modified xsi:type="dcterms:W3CDTF">2022-07-04T20:54:23Z</dcterms:modified>
</cp:coreProperties>
</file>