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D2E7C3"/>
    <a:srgbClr val="750806"/>
    <a:srgbClr val="A63406"/>
    <a:srgbClr val="008AA0"/>
    <a:srgbClr val="D14100"/>
    <a:srgbClr val="B97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2"/>
    <p:restoredTop sz="94709"/>
  </p:normalViewPr>
  <p:slideViewPr>
    <p:cSldViewPr snapToGrid="0" snapToObjects="1">
      <p:cViewPr varScale="1">
        <p:scale>
          <a:sx n="64" d="100"/>
          <a:sy n="64" d="100"/>
        </p:scale>
        <p:origin x="10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AA819-6C8B-EB49-A776-7F8EB40FD3DB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2D2CD-B65C-5E4B-B541-E0532403FB7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6970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2D2CD-B65C-5E4B-B541-E0532403FB7F}" type="slidenum">
              <a:rPr lang="es-CR" smtClean="0"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43501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2D2CD-B65C-5E4B-B541-E0532403FB7F}" type="slidenum">
              <a:rPr lang="es-CR" smtClean="0"/>
              <a:t>2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64631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2D2CD-B65C-5E4B-B541-E0532403FB7F}" type="slidenum">
              <a:rPr lang="es-CR" smtClean="0"/>
              <a:t>3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55364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2D2CD-B65C-5E4B-B541-E0532403FB7F}" type="slidenum">
              <a:rPr lang="es-CR" smtClean="0"/>
              <a:t>4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0896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2D2CD-B65C-5E4B-B541-E0532403FB7F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7883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6121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77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0934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932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2268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882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177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7046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876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7625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9E42E-F968-0C4E-AFB5-831C1FF09A09}" type="datetimeFigureOut">
              <a:rPr lang="es-CR" smtClean="0"/>
              <a:t>1/3/2022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91673-1409-3542-8798-EBA4F6E63C2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87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E7A749A-C5C0-7441-ADDB-67D0F6B9E601}"/>
              </a:ext>
            </a:extLst>
          </p:cNvPr>
          <p:cNvSpPr/>
          <p:nvPr/>
        </p:nvSpPr>
        <p:spPr>
          <a:xfrm>
            <a:off x="-44669" y="-105036"/>
            <a:ext cx="9233337" cy="70839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C75D70D0-9E7E-2046-AF5F-E8769C074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483" y="0"/>
            <a:ext cx="2227846" cy="2025315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4A18E5F-2311-488D-9E5A-A8FBCCC1A7C9}"/>
              </a:ext>
            </a:extLst>
          </p:cNvPr>
          <p:cNvSpPr/>
          <p:nvPr/>
        </p:nvSpPr>
        <p:spPr>
          <a:xfrm>
            <a:off x="685806" y="2071913"/>
            <a:ext cx="7570954" cy="1802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>
                <a:latin typeface="Amasis MT Pro" panose="020B0604020202020204" pitchFamily="18" charset="0"/>
              </a:rPr>
              <a:t>Proveeduría Institucional.</a:t>
            </a:r>
          </a:p>
          <a:p>
            <a:pPr algn="ctr"/>
            <a:r>
              <a:rPr lang="es-CR" dirty="0">
                <a:latin typeface="Amasis MT Pro" panose="020B0604020202020204" pitchFamily="18" charset="0"/>
              </a:rPr>
              <a:t>Cápsula Informativa Marzo.</a:t>
            </a:r>
          </a:p>
          <a:p>
            <a:pPr algn="ctr"/>
            <a:r>
              <a:rPr lang="es-CR" dirty="0">
                <a:latin typeface="Amasis MT Pro" panose="020B0604020202020204" pitchFamily="18" charset="0"/>
              </a:rPr>
              <a:t> </a:t>
            </a:r>
            <a:r>
              <a:rPr lang="es-CR" dirty="0">
                <a:solidFill>
                  <a:schemeClr val="bg1"/>
                </a:solidFill>
                <a:latin typeface="Amasis MT Pro" panose="020B0604020202020204" pitchFamily="18" charset="0"/>
              </a:rPr>
              <a:t>Nueva “</a:t>
            </a:r>
            <a:r>
              <a:rPr lang="es-CR" dirty="0">
                <a:latin typeface="Amasis MT Pro" panose="020B0604020202020204" pitchFamily="18" charset="0"/>
              </a:rPr>
              <a:t>Ley General de Contratación Pública” </a:t>
            </a:r>
            <a:r>
              <a:rPr lang="es-CR" dirty="0" err="1">
                <a:solidFill>
                  <a:schemeClr val="bg1"/>
                </a:solidFill>
                <a:latin typeface="Amasis MT Pro" panose="020B0604020202020204" pitchFamily="18" charset="0"/>
              </a:rPr>
              <a:t>N°</a:t>
            </a:r>
            <a:r>
              <a:rPr lang="es-CR" dirty="0">
                <a:solidFill>
                  <a:schemeClr val="bg1"/>
                </a:solidFill>
                <a:latin typeface="Amasis MT Pro" panose="020B0604020202020204" pitchFamily="18" charset="0"/>
              </a:rPr>
              <a:t>  9986 </a:t>
            </a:r>
          </a:p>
          <a:p>
            <a:pPr algn="ctr"/>
            <a:r>
              <a:rPr lang="es-CR" dirty="0">
                <a:solidFill>
                  <a:schemeClr val="bg1"/>
                </a:solidFill>
                <a:latin typeface="Amasis MT Pro" panose="020B0604020202020204" pitchFamily="18" charset="0"/>
              </a:rPr>
              <a:t>del 27 de mayo 2021</a:t>
            </a:r>
          </a:p>
          <a:p>
            <a:pPr algn="ctr"/>
            <a:endParaRPr lang="es-C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360742D-0695-4BF7-A1D8-B859CF8116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5603" y="3698632"/>
            <a:ext cx="4839346" cy="271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6196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BFC52857-524A-6744-B2D3-7953F5164751}"/>
              </a:ext>
            </a:extLst>
          </p:cNvPr>
          <p:cNvSpPr/>
          <p:nvPr/>
        </p:nvSpPr>
        <p:spPr>
          <a:xfrm>
            <a:off x="-44669" y="-112986"/>
            <a:ext cx="9233337" cy="7083972"/>
          </a:xfrm>
          <a:prstGeom prst="rect">
            <a:avLst/>
          </a:prstGeom>
          <a:solidFill>
            <a:srgbClr val="008AA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7" name="Imagen 6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A584B03F-684C-0D47-9A3E-AF9740D5DEE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000"/>
          </a:blip>
          <a:stretch>
            <a:fillRect/>
          </a:stretch>
        </p:blipFill>
        <p:spPr>
          <a:xfrm>
            <a:off x="225669" y="681037"/>
            <a:ext cx="8247827" cy="4724034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67F5260-1B62-4298-A6B3-909FE5AB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bg1"/>
                </a:solidFill>
              </a:rPr>
              <a:t>Art. 3 Excepciones: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C2D78-64D6-4F9B-8960-E3FF7E743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298773" cy="40505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R" dirty="0"/>
              <a:t>a)</a:t>
            </a: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La actividad contractual sometida a un procedimiento especial de contratación, en virtud de acuerdos internacionales aprobados por la Asamblea Legislativa.</a:t>
            </a:r>
            <a:endParaRPr lang="es-C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396C12-D117-4932-A5E0-C746DA96B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9026" y="1825625"/>
            <a:ext cx="4166324" cy="405051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b) La actividad contractual desarrollada entre sí por entes de derecho público,…</a:t>
            </a:r>
          </a:p>
          <a:p>
            <a:pPr marL="0" indent="0" algn="just">
              <a:buNone/>
            </a:pPr>
            <a:endParaRPr lang="es-CU" dirty="0">
              <a:solidFill>
                <a:srgbClr val="000000"/>
              </a:solidFill>
              <a:latin typeface="Verdana!important"/>
            </a:endParaRPr>
          </a:p>
          <a:p>
            <a:pPr marL="0" indent="0" algn="just">
              <a:buNone/>
            </a:pPr>
            <a:br>
              <a:rPr lang="es-CU" dirty="0">
                <a:solidFill>
                  <a:srgbClr val="000000"/>
                </a:solidFill>
                <a:latin typeface="Verdana!important"/>
              </a:rPr>
            </a:b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c) Cuando se determine que existe un proveedor único, …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81959165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BFC52857-524A-6744-B2D3-7953F5164751}"/>
              </a:ext>
            </a:extLst>
          </p:cNvPr>
          <p:cNvSpPr/>
          <p:nvPr/>
        </p:nvSpPr>
        <p:spPr>
          <a:xfrm>
            <a:off x="-44669" y="-112986"/>
            <a:ext cx="9233337" cy="7083972"/>
          </a:xfrm>
          <a:prstGeom prst="rect">
            <a:avLst/>
          </a:prstGeom>
          <a:solidFill>
            <a:srgbClr val="008AA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7" name="Imagen 6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A584B03F-684C-0D47-9A3E-AF9740D5DEE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000"/>
          </a:blip>
          <a:stretch>
            <a:fillRect/>
          </a:stretch>
        </p:blipFill>
        <p:spPr>
          <a:xfrm>
            <a:off x="225669" y="681037"/>
            <a:ext cx="8247827" cy="4724034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67F5260-1B62-4298-A6B3-909FE5AB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bg1"/>
                </a:solidFill>
              </a:rPr>
              <a:t>Art. 3 Excepciones: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C2D78-64D6-4F9B-8960-E3FF7E743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373724" cy="357944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d) El patrocinio y la contratación de medios de comunicación social vinculados con la gestión institucional, lo que no incluye la contratación de agencias de publicidad para realizar campañas publicitarias</a:t>
            </a:r>
            <a:endParaRPr lang="es-C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396C12-D117-4932-A5E0-C746DA96B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9026" y="1825625"/>
            <a:ext cx="4394808" cy="357944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e) Contratación de capacitación abierta entendida como aquella donde media invitación al público en general.</a:t>
            </a:r>
            <a:endParaRPr lang="es-CU" dirty="0">
              <a:solidFill>
                <a:srgbClr val="000000"/>
              </a:solidFill>
              <a:latin typeface="Verdana!important"/>
            </a:endParaRPr>
          </a:p>
          <a:p>
            <a:pPr marL="0" indent="0">
              <a:buNone/>
            </a:pPr>
            <a:br>
              <a:rPr lang="es-CU" dirty="0">
                <a:solidFill>
                  <a:srgbClr val="000000"/>
                </a:solidFill>
                <a:latin typeface="Verdana!important"/>
              </a:rPr>
            </a:b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f) La contratación de numerario por parte del Banco Central de Costa Rica.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5234677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BFC52857-524A-6744-B2D3-7953F5164751}"/>
              </a:ext>
            </a:extLst>
          </p:cNvPr>
          <p:cNvSpPr/>
          <p:nvPr/>
        </p:nvSpPr>
        <p:spPr>
          <a:xfrm>
            <a:off x="-44669" y="-112986"/>
            <a:ext cx="9233337" cy="7083972"/>
          </a:xfrm>
          <a:prstGeom prst="rect">
            <a:avLst/>
          </a:prstGeom>
          <a:solidFill>
            <a:srgbClr val="008AA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7" name="Imagen 6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A584B03F-684C-0D47-9A3E-AF9740D5DEE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000"/>
          </a:blip>
          <a:stretch>
            <a:fillRect/>
          </a:stretch>
        </p:blipFill>
        <p:spPr>
          <a:xfrm>
            <a:off x="267523" y="-114053"/>
            <a:ext cx="8247827" cy="4724034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67F5260-1B62-4298-A6B3-909FE5AB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bg1"/>
                </a:solidFill>
              </a:rPr>
              <a:t>Art. 3 Excepciones: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C2D78-64D6-4F9B-8960-E3FF7E743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9014" y="1822425"/>
            <a:ext cx="3678522" cy="4245416"/>
          </a:xfrm>
          <a:solidFill>
            <a:srgbClr val="D2E7C3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R" dirty="0"/>
              <a:t>g)</a:t>
            </a: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 Las compras realizadas con fondos de caja chica que sean indispensables e </a:t>
            </a:r>
            <a:r>
              <a:rPr lang="es-CU" b="0" i="0" dirty="0" err="1">
                <a:solidFill>
                  <a:srgbClr val="000000"/>
                </a:solidFill>
                <a:effectLst/>
                <a:latin typeface="Verdana!important"/>
              </a:rPr>
              <a:t>impostergables,siempre</a:t>
            </a: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 y cuando no excedan el diez por ciento (10%) del monto fijado para la licitación reducida,…</a:t>
            </a:r>
            <a:endParaRPr lang="es-C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396C12-D117-4932-A5E0-C746DA96B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9026" y="1825625"/>
            <a:ext cx="4394808" cy="4351338"/>
          </a:xfrm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h) Las alianzas estratégicas autorizadas mediante ley, con el fin de lograr ventajas competitivas,…</a:t>
            </a:r>
          </a:p>
          <a:p>
            <a:pPr marL="0" indent="0" algn="just">
              <a:buNone/>
            </a:pPr>
            <a:br>
              <a:rPr lang="es-CU" dirty="0">
                <a:solidFill>
                  <a:srgbClr val="000000"/>
                </a:solidFill>
                <a:latin typeface="Verdana!important"/>
              </a:rPr>
            </a:b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i) La contratación de bienes o servicios artísticos, culturales e intelectuales que por su naturaleza </a:t>
            </a:r>
            <a:r>
              <a:rPr lang="es-CU" b="0" i="1" dirty="0" err="1">
                <a:solidFill>
                  <a:srgbClr val="000000"/>
                </a:solidFill>
                <a:effectLst/>
                <a:latin typeface="Verdana!important"/>
              </a:rPr>
              <a:t>intuitu</a:t>
            </a:r>
            <a:r>
              <a:rPr lang="es-CU" b="0" i="1" dirty="0">
                <a:solidFill>
                  <a:srgbClr val="000000"/>
                </a:solidFill>
                <a:effectLst/>
                <a:latin typeface="Verdana!important"/>
              </a:rPr>
              <a:t> </a:t>
            </a:r>
            <a:r>
              <a:rPr lang="es-CU" b="0" i="1" dirty="0" err="1">
                <a:solidFill>
                  <a:srgbClr val="000000"/>
                </a:solidFill>
                <a:effectLst/>
                <a:latin typeface="Verdana!important"/>
              </a:rPr>
              <a:t>personae</a:t>
            </a:r>
            <a:r>
              <a:rPr lang="es-CU" b="0" i="1" dirty="0">
                <a:solidFill>
                  <a:srgbClr val="000000"/>
                </a:solidFill>
                <a:effectLst/>
                <a:latin typeface="Verdana!important"/>
              </a:rPr>
              <a:t> </a:t>
            </a: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y/o especialidad,…</a:t>
            </a:r>
            <a:endParaRPr lang="es-C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E37D0B6-69DA-4AD2-96A5-56B784513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Verdana!important"/>
              </a:rPr>
              <a:t>g) Las compras realizadas con fondos de caja chica que sean indispensables e impostergables, siempre y cuando no excedan el diez por ciento (10%) del monto fijado para la licitación reducida, conforme lo disponga el reglamento de esta ley.</a:t>
            </a:r>
            <a:br>
              <a:rPr kumimoji="0" lang="es-CR" altLang="es-CR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s-CR" altLang="es-C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577302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BFC52857-524A-6744-B2D3-7953F5164751}"/>
              </a:ext>
            </a:extLst>
          </p:cNvPr>
          <p:cNvSpPr/>
          <p:nvPr/>
        </p:nvSpPr>
        <p:spPr>
          <a:xfrm>
            <a:off x="805161" y="-742760"/>
            <a:ext cx="9233337" cy="7083972"/>
          </a:xfrm>
          <a:prstGeom prst="rect">
            <a:avLst/>
          </a:prstGeom>
          <a:solidFill>
            <a:srgbClr val="008AA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7" name="Imagen 6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A584B03F-684C-0D47-9A3E-AF9740D5DEE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000"/>
          </a:blip>
          <a:stretch>
            <a:fillRect/>
          </a:stretch>
        </p:blipFill>
        <p:spPr>
          <a:xfrm>
            <a:off x="1028816" y="621098"/>
            <a:ext cx="8247827" cy="4724034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92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67F5260-1B62-4298-A6B3-909FE5AB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>
                <a:solidFill>
                  <a:schemeClr val="bg1"/>
                </a:solidFill>
              </a:rPr>
              <a:t>Art. 3 Excepciones: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C2D78-64D6-4F9B-8960-E3FF7E743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8831" y="1690689"/>
            <a:ext cx="8115184" cy="2233149"/>
          </a:xfrm>
          <a:solidFill>
            <a:srgbClr val="FFCCFF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U" b="0" i="0" dirty="0">
                <a:solidFill>
                  <a:srgbClr val="000000"/>
                </a:solidFill>
                <a:effectLst/>
                <a:latin typeface="Verdana!important"/>
              </a:rPr>
              <a:t>j) Reparaciones indeterminadas: los supuestos en los que para determinar los alcances de la reparación sea necesario el desarme de la maquinaria, los equipos o los vehículos.</a:t>
            </a:r>
            <a:endParaRPr lang="es-CR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AA1C65A-1DCB-4704-926E-46916DCED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4904" y="4058774"/>
            <a:ext cx="4648849" cy="242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250357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320</Words>
  <Application>Microsoft Office PowerPoint</Application>
  <PresentationFormat>Carta (216 x 279 mm)</PresentationFormat>
  <Paragraphs>25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Amasis MT Pro</vt:lpstr>
      <vt:lpstr>Arial</vt:lpstr>
      <vt:lpstr>Calibri</vt:lpstr>
      <vt:lpstr>Calibri Light</vt:lpstr>
      <vt:lpstr>Verdana!important</vt:lpstr>
      <vt:lpstr>Tema de Office</vt:lpstr>
      <vt:lpstr>Presentación de PowerPoint</vt:lpstr>
      <vt:lpstr>Art. 3 Excepciones:</vt:lpstr>
      <vt:lpstr>Art. 3 Excepciones:</vt:lpstr>
      <vt:lpstr>Art. 3 Excepciones:</vt:lpstr>
      <vt:lpstr>Art. 3 Excepciones: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Mariela Rodríguez Guillén</dc:creator>
  <cp:lastModifiedBy>Natalia Obregón Alemán</cp:lastModifiedBy>
  <cp:revision>31</cp:revision>
  <dcterms:created xsi:type="dcterms:W3CDTF">2021-01-18T20:49:03Z</dcterms:created>
  <dcterms:modified xsi:type="dcterms:W3CDTF">2022-03-01T16:47:49Z</dcterms:modified>
</cp:coreProperties>
</file>