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58" r:id="rId3"/>
    <p:sldId id="259" r:id="rId4"/>
    <p:sldId id="260" r:id="rId5"/>
    <p:sldId id="264" r:id="rId6"/>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D2E7C3"/>
    <a:srgbClr val="750806"/>
    <a:srgbClr val="A63406"/>
    <a:srgbClr val="008AA0"/>
    <a:srgbClr val="D14100"/>
    <a:srgbClr val="B97D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32"/>
    <p:restoredTop sz="94709"/>
  </p:normalViewPr>
  <p:slideViewPr>
    <p:cSldViewPr snapToGrid="0" snapToObjects="1">
      <p:cViewPr varScale="1">
        <p:scale>
          <a:sx n="64" d="100"/>
          <a:sy n="64" d="100"/>
        </p:scale>
        <p:origin x="1002" y="4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AA819-6C8B-EB49-A776-7F8EB40FD3DB}" type="datetimeFigureOut">
              <a:rPr lang="es-CR" smtClean="0"/>
              <a:t>3/5/2022</a:t>
            </a:fld>
            <a:endParaRPr lang="es-C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2D2CD-B65C-5E4B-B541-E0532403FB7F}" type="slidenum">
              <a:rPr lang="es-CR" smtClean="0"/>
              <a:t>‹Nº›</a:t>
            </a:fld>
            <a:endParaRPr lang="es-CR"/>
          </a:p>
        </p:txBody>
      </p:sp>
    </p:spTree>
    <p:extLst>
      <p:ext uri="{BB962C8B-B14F-4D97-AF65-F5344CB8AC3E}">
        <p14:creationId xmlns:p14="http://schemas.microsoft.com/office/powerpoint/2010/main" val="216970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1</a:t>
            </a:fld>
            <a:endParaRPr lang="es-CR"/>
          </a:p>
        </p:txBody>
      </p:sp>
    </p:spTree>
    <p:extLst>
      <p:ext uri="{BB962C8B-B14F-4D97-AF65-F5344CB8AC3E}">
        <p14:creationId xmlns:p14="http://schemas.microsoft.com/office/powerpoint/2010/main" val="174350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2</a:t>
            </a:fld>
            <a:endParaRPr lang="es-CR"/>
          </a:p>
        </p:txBody>
      </p:sp>
    </p:spTree>
    <p:extLst>
      <p:ext uri="{BB962C8B-B14F-4D97-AF65-F5344CB8AC3E}">
        <p14:creationId xmlns:p14="http://schemas.microsoft.com/office/powerpoint/2010/main" val="76463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3</a:t>
            </a:fld>
            <a:endParaRPr lang="es-CR"/>
          </a:p>
        </p:txBody>
      </p:sp>
    </p:spTree>
    <p:extLst>
      <p:ext uri="{BB962C8B-B14F-4D97-AF65-F5344CB8AC3E}">
        <p14:creationId xmlns:p14="http://schemas.microsoft.com/office/powerpoint/2010/main" val="2555364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4</a:t>
            </a:fld>
            <a:endParaRPr lang="es-CR"/>
          </a:p>
        </p:txBody>
      </p:sp>
    </p:spTree>
    <p:extLst>
      <p:ext uri="{BB962C8B-B14F-4D97-AF65-F5344CB8AC3E}">
        <p14:creationId xmlns:p14="http://schemas.microsoft.com/office/powerpoint/2010/main" val="2908965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5</a:t>
            </a:fld>
            <a:endParaRPr lang="es-CR"/>
          </a:p>
        </p:txBody>
      </p:sp>
    </p:spTree>
    <p:extLst>
      <p:ext uri="{BB962C8B-B14F-4D97-AF65-F5344CB8AC3E}">
        <p14:creationId xmlns:p14="http://schemas.microsoft.com/office/powerpoint/2010/main" val="3158523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3/5/2022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52032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3/5/2022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6121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3/5/2022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0277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3/5/2022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40934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69E42E-F968-0C4E-AFB5-831C1FF09A09}" type="datetimeFigureOut">
              <a:rPr lang="es-CR" smtClean="0"/>
              <a:t>3/5/2022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3932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69E42E-F968-0C4E-AFB5-831C1FF09A09}" type="datetimeFigureOut">
              <a:rPr lang="es-CR" smtClean="0"/>
              <a:t>3/5/2022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226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69E42E-F968-0C4E-AFB5-831C1FF09A09}" type="datetimeFigureOut">
              <a:rPr lang="es-CR" smtClean="0"/>
              <a:t>3/5/2022</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4882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69E42E-F968-0C4E-AFB5-831C1FF09A09}" type="datetimeFigureOut">
              <a:rPr lang="es-CR" smtClean="0"/>
              <a:t>3/5/2022</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13177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9E42E-F968-0C4E-AFB5-831C1FF09A09}" type="datetimeFigureOut">
              <a:rPr lang="es-CR" smtClean="0"/>
              <a:t>3/5/2022</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67046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3/5/2022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8767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3/5/2022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76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9E42E-F968-0C4E-AFB5-831C1FF09A09}" type="datetimeFigureOut">
              <a:rPr lang="es-CR" smtClean="0"/>
              <a:t>3/5/2022</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91673-1409-3542-8798-EBA4F6E63C2A}" type="slidenum">
              <a:rPr lang="es-CR" smtClean="0"/>
              <a:t>‹Nº›</a:t>
            </a:fld>
            <a:endParaRPr lang="es-CR"/>
          </a:p>
        </p:txBody>
      </p:sp>
    </p:spTree>
    <p:extLst>
      <p:ext uri="{BB962C8B-B14F-4D97-AF65-F5344CB8AC3E}">
        <p14:creationId xmlns:p14="http://schemas.microsoft.com/office/powerpoint/2010/main" val="100871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E7A749A-C5C0-7441-ADDB-67D0F6B9E601}"/>
              </a:ext>
            </a:extLst>
          </p:cNvPr>
          <p:cNvSpPr/>
          <p:nvPr/>
        </p:nvSpPr>
        <p:spPr>
          <a:xfrm>
            <a:off x="-44669" y="-105036"/>
            <a:ext cx="9233337" cy="7083972"/>
          </a:xfrm>
          <a:prstGeom prst="rect">
            <a:avLst/>
          </a:prstGeom>
          <a:solidFill>
            <a:schemeClr val="tx2">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3" name="Imagen 2" descr="Logotipo, nombre de la empresa&#10;&#10;Descripción generada automáticamente">
            <a:extLst>
              <a:ext uri="{FF2B5EF4-FFF2-40B4-BE49-F238E27FC236}">
                <a16:creationId xmlns:a16="http://schemas.microsoft.com/office/drawing/2014/main" id="{C75D70D0-9E7E-2046-AF5F-E8769C074778}"/>
              </a:ext>
            </a:extLst>
          </p:cNvPr>
          <p:cNvPicPr>
            <a:picLocks noChangeAspect="1"/>
          </p:cNvPicPr>
          <p:nvPr/>
        </p:nvPicPr>
        <p:blipFill>
          <a:blip r:embed="rId3"/>
          <a:stretch>
            <a:fillRect/>
          </a:stretch>
        </p:blipFill>
        <p:spPr>
          <a:xfrm>
            <a:off x="3229483" y="0"/>
            <a:ext cx="2227846" cy="2025315"/>
          </a:xfrm>
          <a:prstGeom prst="rect">
            <a:avLst/>
          </a:prstGeom>
        </p:spPr>
      </p:pic>
      <p:sp>
        <p:nvSpPr>
          <p:cNvPr id="2" name="Rectángulo 1">
            <a:extLst>
              <a:ext uri="{FF2B5EF4-FFF2-40B4-BE49-F238E27FC236}">
                <a16:creationId xmlns:a16="http://schemas.microsoft.com/office/drawing/2014/main" id="{B4A18E5F-2311-488D-9E5A-A8FBCCC1A7C9}"/>
              </a:ext>
            </a:extLst>
          </p:cNvPr>
          <p:cNvSpPr/>
          <p:nvPr/>
        </p:nvSpPr>
        <p:spPr>
          <a:xfrm>
            <a:off x="685806" y="2071913"/>
            <a:ext cx="7570954" cy="18029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latin typeface="Amasis MT Pro" panose="020B0604020202020204" pitchFamily="18" charset="0"/>
              </a:rPr>
              <a:t>Proveeduría Institucional.</a:t>
            </a:r>
          </a:p>
          <a:p>
            <a:pPr algn="ctr"/>
            <a:r>
              <a:rPr lang="es-CR" dirty="0">
                <a:latin typeface="Amasis MT Pro" panose="020B0604020202020204" pitchFamily="18" charset="0"/>
              </a:rPr>
              <a:t>Cápsula Informativa Marzo.</a:t>
            </a:r>
          </a:p>
          <a:p>
            <a:pPr algn="ctr"/>
            <a:r>
              <a:rPr lang="es-CR" dirty="0">
                <a:latin typeface="Amasis MT Pro" panose="020B0604020202020204" pitchFamily="18" charset="0"/>
              </a:rPr>
              <a:t> </a:t>
            </a:r>
            <a:r>
              <a:rPr lang="es-CR" dirty="0">
                <a:solidFill>
                  <a:schemeClr val="bg1"/>
                </a:solidFill>
                <a:latin typeface="Amasis MT Pro" panose="020B0604020202020204" pitchFamily="18" charset="0"/>
              </a:rPr>
              <a:t>Nueva “</a:t>
            </a:r>
            <a:r>
              <a:rPr lang="es-CR" dirty="0">
                <a:latin typeface="Amasis MT Pro" panose="020B0604020202020204" pitchFamily="18" charset="0"/>
              </a:rPr>
              <a:t>Ley General de Contratación Pública” </a:t>
            </a:r>
            <a:r>
              <a:rPr lang="es-CR" dirty="0" err="1">
                <a:solidFill>
                  <a:schemeClr val="bg1"/>
                </a:solidFill>
                <a:latin typeface="Amasis MT Pro" panose="020B0604020202020204" pitchFamily="18" charset="0"/>
              </a:rPr>
              <a:t>N°</a:t>
            </a:r>
            <a:r>
              <a:rPr lang="es-CR" dirty="0">
                <a:solidFill>
                  <a:schemeClr val="bg1"/>
                </a:solidFill>
                <a:latin typeface="Amasis MT Pro" panose="020B0604020202020204" pitchFamily="18" charset="0"/>
              </a:rPr>
              <a:t>  9986 </a:t>
            </a:r>
          </a:p>
          <a:p>
            <a:pPr algn="ctr"/>
            <a:r>
              <a:rPr lang="es-CR" dirty="0">
                <a:solidFill>
                  <a:schemeClr val="bg1"/>
                </a:solidFill>
                <a:latin typeface="Amasis MT Pro" panose="020B0604020202020204" pitchFamily="18" charset="0"/>
              </a:rPr>
              <a:t>del 27 de mayo 2021</a:t>
            </a:r>
          </a:p>
          <a:p>
            <a:pPr algn="ctr"/>
            <a:endParaRPr lang="es-CR" dirty="0"/>
          </a:p>
        </p:txBody>
      </p:sp>
      <p:pic>
        <p:nvPicPr>
          <p:cNvPr id="5" name="Imagen 4">
            <a:extLst>
              <a:ext uri="{FF2B5EF4-FFF2-40B4-BE49-F238E27FC236}">
                <a16:creationId xmlns:a16="http://schemas.microsoft.com/office/drawing/2014/main" id="{1360742D-0695-4BF7-A1D8-B859CF811614}"/>
              </a:ext>
            </a:extLst>
          </p:cNvPr>
          <p:cNvPicPr>
            <a:picLocks noChangeAspect="1"/>
          </p:cNvPicPr>
          <p:nvPr/>
        </p:nvPicPr>
        <p:blipFill>
          <a:blip r:embed="rId4"/>
          <a:stretch>
            <a:fillRect/>
          </a:stretch>
        </p:blipFill>
        <p:spPr>
          <a:xfrm>
            <a:off x="2395603" y="3698632"/>
            <a:ext cx="4839346" cy="2710034"/>
          </a:xfrm>
          <a:prstGeom prst="rect">
            <a:avLst/>
          </a:prstGeom>
        </p:spPr>
      </p:pic>
    </p:spTree>
    <p:extLst>
      <p:ext uri="{BB962C8B-B14F-4D97-AF65-F5344CB8AC3E}">
        <p14:creationId xmlns:p14="http://schemas.microsoft.com/office/powerpoint/2010/main" val="280761967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R" b="1" dirty="0">
                <a:solidFill>
                  <a:schemeClr val="bg1"/>
                </a:solidFill>
              </a:rPr>
              <a:t>Art. 14- </a:t>
            </a:r>
            <a:r>
              <a:rPr lang="es-CU" b="1" dirty="0">
                <a:solidFill>
                  <a:schemeClr val="bg1"/>
                </a:solidFill>
              </a:rPr>
              <a:t>Obligaciones del oferente y del contratista</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81768"/>
            <a:ext cx="3382956" cy="4167188"/>
          </a:xfrm>
          <a:solidFill>
            <a:schemeClr val="accent1">
              <a:lumMod val="20000"/>
              <a:lumOff val="80000"/>
              <a:alpha val="64000"/>
            </a:schemeClr>
          </a:solidFill>
          <a:ln>
            <a:solidFill>
              <a:schemeClr val="accent1"/>
            </a:solidFill>
          </a:ln>
          <a:effectLst>
            <a:glow rad="127000">
              <a:schemeClr val="accent1">
                <a:alpha val="96000"/>
              </a:schemeClr>
            </a:glow>
          </a:effectLst>
        </p:spPr>
        <p:txBody>
          <a:bodyPr>
            <a:normAutofit/>
          </a:bodyPr>
          <a:lstStyle/>
          <a:p>
            <a:pPr marL="514350" indent="-514350" algn="just">
              <a:buAutoNum type="alphaLcParenR"/>
            </a:pPr>
            <a:r>
              <a:rPr lang="es-CR" b="0" i="0" dirty="0">
                <a:solidFill>
                  <a:srgbClr val="000000"/>
                </a:solidFill>
                <a:effectLst/>
                <a:latin typeface="Verdana!important"/>
              </a:rPr>
              <a:t>Someterse plenamente al ordenamiento jurídico costarricense,…</a:t>
            </a:r>
          </a:p>
          <a:p>
            <a:pPr marL="514350" indent="-514350" algn="just">
              <a:buAutoNum type="alphaLcParenR"/>
            </a:pPr>
            <a:r>
              <a:rPr lang="es-CU" b="0" i="0" dirty="0">
                <a:solidFill>
                  <a:srgbClr val="000000"/>
                </a:solidFill>
                <a:effectLst/>
                <a:latin typeface="Verdana!important"/>
              </a:rPr>
              <a:t>Presentar una oferta completa a partir de las reglas del pliego de condiciones.</a:t>
            </a:r>
            <a:endParaRPr lang="es-CR" dirty="0"/>
          </a:p>
        </p:txBody>
      </p:sp>
      <p:sp>
        <p:nvSpPr>
          <p:cNvPr id="8" name="Marcador de contenido 2">
            <a:extLst>
              <a:ext uri="{FF2B5EF4-FFF2-40B4-BE49-F238E27FC236}">
                <a16:creationId xmlns:a16="http://schemas.microsoft.com/office/drawing/2014/main" id="{74DDCDBB-D4F0-DA73-C545-5C9FDF52F324}"/>
              </a:ext>
            </a:extLst>
          </p:cNvPr>
          <p:cNvSpPr txBox="1">
            <a:spLocks/>
          </p:cNvSpPr>
          <p:nvPr/>
        </p:nvSpPr>
        <p:spPr>
          <a:xfrm>
            <a:off x="5132393" y="1881768"/>
            <a:ext cx="3382957" cy="4167188"/>
          </a:xfrm>
          <a:prstGeom prst="rect">
            <a:avLst/>
          </a:prstGeom>
          <a:solidFill>
            <a:schemeClr val="accent3">
              <a:lumMod val="40000"/>
              <a:lumOff val="60000"/>
              <a:alpha val="58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U" b="0" i="0" dirty="0">
                <a:solidFill>
                  <a:srgbClr val="000000"/>
                </a:solidFill>
                <a:effectLst/>
                <a:latin typeface="Verdana!important"/>
              </a:rPr>
              <a:t>c) Ser diligente en la atención de cualquier requerimiento y ser proactivo y dirigir todas sus actuaciones a la ejecución del contrato…</a:t>
            </a:r>
          </a:p>
          <a:p>
            <a:pPr marL="0" indent="0" algn="just">
              <a:buFont typeface="Arial" panose="020B0604020202020204" pitchFamily="34" charset="0"/>
              <a:buNone/>
            </a:pPr>
            <a:endParaRPr lang="es-CR" dirty="0"/>
          </a:p>
        </p:txBody>
      </p:sp>
    </p:spTree>
    <p:extLst>
      <p:ext uri="{BB962C8B-B14F-4D97-AF65-F5344CB8AC3E}">
        <p14:creationId xmlns:p14="http://schemas.microsoft.com/office/powerpoint/2010/main" val="298195916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R" b="1" dirty="0">
                <a:solidFill>
                  <a:schemeClr val="bg1"/>
                </a:solidFill>
              </a:rPr>
              <a:t>Art. 14- </a:t>
            </a:r>
            <a:r>
              <a:rPr lang="es-CU" b="1" dirty="0">
                <a:solidFill>
                  <a:schemeClr val="bg1"/>
                </a:solidFill>
              </a:rPr>
              <a:t>Obligaciones del oferente y del contratista</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07723" y="2149584"/>
            <a:ext cx="7886700" cy="1780732"/>
          </a:xfrm>
          <a:solidFill>
            <a:schemeClr val="accent6">
              <a:lumMod val="40000"/>
              <a:lumOff val="60000"/>
              <a:alpha val="48000"/>
            </a:schemeClr>
          </a:solidFill>
        </p:spPr>
        <p:txBody>
          <a:bodyPr>
            <a:normAutofit/>
          </a:bodyPr>
          <a:lstStyle/>
          <a:p>
            <a:pPr marL="0" indent="0" algn="just">
              <a:buNone/>
            </a:pPr>
            <a:r>
              <a:rPr lang="es-CU" b="0" i="0" dirty="0">
                <a:solidFill>
                  <a:srgbClr val="000000"/>
                </a:solidFill>
                <a:effectLst/>
                <a:latin typeface="Verdana!important"/>
              </a:rPr>
              <a:t>d) Cumplir con lo ofrecido en su propuesta y en cualquier manifestación formal documentada que hayan aportado adicionalmente en el curso del procedimiento o en la formalización del contrato.</a:t>
            </a:r>
          </a:p>
          <a:p>
            <a:pPr marL="0" indent="0" algn="just">
              <a:buNone/>
            </a:pPr>
            <a:endParaRPr lang="es-CU" dirty="0">
              <a:solidFill>
                <a:srgbClr val="000000"/>
              </a:solidFill>
              <a:latin typeface="Verdana!important"/>
            </a:endParaRPr>
          </a:p>
          <a:p>
            <a:pPr marL="0" indent="0" algn="just">
              <a:buNone/>
            </a:pPr>
            <a:endParaRPr lang="es-CR" dirty="0"/>
          </a:p>
        </p:txBody>
      </p:sp>
      <p:sp>
        <p:nvSpPr>
          <p:cNvPr id="8" name="Marcador de contenido 2">
            <a:extLst>
              <a:ext uri="{FF2B5EF4-FFF2-40B4-BE49-F238E27FC236}">
                <a16:creationId xmlns:a16="http://schemas.microsoft.com/office/drawing/2014/main" id="{8C2FFCCA-286E-4142-0A77-6E45D00A507B}"/>
              </a:ext>
            </a:extLst>
          </p:cNvPr>
          <p:cNvSpPr txBox="1">
            <a:spLocks/>
          </p:cNvSpPr>
          <p:nvPr/>
        </p:nvSpPr>
        <p:spPr>
          <a:xfrm>
            <a:off x="586796" y="4290338"/>
            <a:ext cx="7886700" cy="2202536"/>
          </a:xfrm>
          <a:prstGeom prst="rect">
            <a:avLst/>
          </a:prstGeom>
          <a:solidFill>
            <a:schemeClr val="accent4">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U" b="0" i="0" dirty="0">
                <a:solidFill>
                  <a:srgbClr val="000000"/>
                </a:solidFill>
                <a:effectLst/>
                <a:latin typeface="Verdana!important"/>
              </a:rPr>
              <a:t>e) Aportar a la Administración, si resultara adjudicatario, los contratos que acuerde con los subcontratistas, así como cualquier otra información que requiera la Administración para la toma de decisiones, según la etapa del procedimiento de contratación en la que se encuentre.</a:t>
            </a:r>
            <a:endParaRPr lang="es-CU" dirty="0">
              <a:solidFill>
                <a:srgbClr val="000000"/>
              </a:solidFill>
              <a:latin typeface="Verdana!important"/>
            </a:endParaRPr>
          </a:p>
          <a:p>
            <a:pPr marL="0" indent="0" algn="just">
              <a:buFont typeface="Arial" panose="020B0604020202020204" pitchFamily="34" charset="0"/>
              <a:buNone/>
            </a:pPr>
            <a:endParaRPr lang="es-CR" dirty="0"/>
          </a:p>
        </p:txBody>
      </p:sp>
    </p:spTree>
    <p:extLst>
      <p:ext uri="{BB962C8B-B14F-4D97-AF65-F5344CB8AC3E}">
        <p14:creationId xmlns:p14="http://schemas.microsoft.com/office/powerpoint/2010/main" val="3152346770"/>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67523" y="-114053"/>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R" b="1" dirty="0">
                <a:solidFill>
                  <a:schemeClr val="bg1"/>
                </a:solidFill>
              </a:rPr>
              <a:t>Art. 14- </a:t>
            </a:r>
            <a:r>
              <a:rPr lang="es-CU" b="1" dirty="0">
                <a:solidFill>
                  <a:schemeClr val="bg1"/>
                </a:solidFill>
              </a:rPr>
              <a:t>Obligaciones del oferente y del contratista</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469013" y="1822425"/>
            <a:ext cx="7886699" cy="2090008"/>
          </a:xfrm>
          <a:solidFill>
            <a:schemeClr val="accent6">
              <a:lumMod val="60000"/>
              <a:lumOff val="40000"/>
              <a:alpha val="66000"/>
            </a:schemeClr>
          </a:solidFill>
        </p:spPr>
        <p:txBody>
          <a:bodyPr>
            <a:normAutofit/>
          </a:bodyPr>
          <a:lstStyle/>
          <a:p>
            <a:pPr marL="0" indent="0" algn="just">
              <a:buNone/>
            </a:pPr>
            <a:r>
              <a:rPr lang="es-CU" b="0" i="0" dirty="0">
                <a:solidFill>
                  <a:srgbClr val="000000"/>
                </a:solidFill>
                <a:effectLst/>
                <a:latin typeface="Verdana!important"/>
              </a:rPr>
              <a:t>f) Cumplir con las obligaciones de la seguridad social, tanto de la Caja Costarricense de Seguro Social (CCSS) y el Fondo de Desarrollo Social y Asignaciones Familiares (</a:t>
            </a:r>
            <a:r>
              <a:rPr lang="es-CU" b="0" i="0" dirty="0" err="1">
                <a:solidFill>
                  <a:srgbClr val="000000"/>
                </a:solidFill>
                <a:effectLst/>
                <a:latin typeface="Verdana!important"/>
              </a:rPr>
              <a:t>Fodesaf</a:t>
            </a:r>
            <a:r>
              <a:rPr lang="es-CU" b="0" i="0" dirty="0">
                <a:solidFill>
                  <a:srgbClr val="000000"/>
                </a:solidFill>
                <a:effectLst/>
                <a:latin typeface="Verdana!important"/>
              </a:rPr>
              <a:t>), así como con los impuestos nacionales,…</a:t>
            </a:r>
          </a:p>
          <a:p>
            <a:pPr marL="0" indent="0" algn="just">
              <a:buNone/>
            </a:pPr>
            <a:endParaRPr lang="es-CR" dirty="0"/>
          </a:p>
        </p:txBody>
      </p:sp>
      <p:sp>
        <p:nvSpPr>
          <p:cNvPr id="8" name="Marcador de contenido 2">
            <a:extLst>
              <a:ext uri="{FF2B5EF4-FFF2-40B4-BE49-F238E27FC236}">
                <a16:creationId xmlns:a16="http://schemas.microsoft.com/office/drawing/2014/main" id="{FCABB42F-FCEC-A4F5-77B5-11753946592B}"/>
              </a:ext>
            </a:extLst>
          </p:cNvPr>
          <p:cNvSpPr txBox="1">
            <a:spLocks/>
          </p:cNvSpPr>
          <p:nvPr/>
        </p:nvSpPr>
        <p:spPr>
          <a:xfrm>
            <a:off x="448086" y="4402866"/>
            <a:ext cx="7886699" cy="209000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U" b="0" i="0" dirty="0">
                <a:solidFill>
                  <a:srgbClr val="000000"/>
                </a:solidFill>
                <a:effectLst/>
                <a:latin typeface="Verdana!important"/>
              </a:rPr>
              <a:t>g) Verificar que los subcontratistas se encuentren al día con las obligaciones de la seguridad social, tanto de la Caja Costarricense de Seguro Social y el Fondo de Desarrollo Social y Asignaciones Familiares</a:t>
            </a:r>
            <a:endParaRPr lang="es-CR" dirty="0"/>
          </a:p>
        </p:txBody>
      </p:sp>
    </p:spTree>
    <p:extLst>
      <p:ext uri="{BB962C8B-B14F-4D97-AF65-F5344CB8AC3E}">
        <p14:creationId xmlns:p14="http://schemas.microsoft.com/office/powerpoint/2010/main" val="2703577302"/>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38482" y="0"/>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1028816" y="621098"/>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a:xfrm>
            <a:off x="863170" y="190602"/>
            <a:ext cx="7886700" cy="1325563"/>
          </a:xfrm>
        </p:spPr>
        <p:txBody>
          <a:bodyPr/>
          <a:lstStyle/>
          <a:p>
            <a:pPr algn="ctr"/>
            <a:r>
              <a:rPr lang="es-CR" b="1" dirty="0">
                <a:solidFill>
                  <a:schemeClr val="bg1"/>
                </a:solidFill>
              </a:rPr>
              <a:t>Art. 14- </a:t>
            </a:r>
            <a:r>
              <a:rPr lang="es-CU" b="1" dirty="0">
                <a:solidFill>
                  <a:schemeClr val="bg1"/>
                </a:solidFill>
              </a:rPr>
              <a:t>Obligaciones del oferente y del contratista</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1028816" y="1739439"/>
            <a:ext cx="7364751" cy="1689562"/>
          </a:xfrm>
          <a:solidFill>
            <a:srgbClr val="FFCCFF"/>
          </a:solidFill>
        </p:spPr>
        <p:txBody>
          <a:bodyPr>
            <a:normAutofit/>
          </a:bodyPr>
          <a:lstStyle/>
          <a:p>
            <a:pPr marL="0" indent="0" algn="ctr">
              <a:buNone/>
            </a:pPr>
            <a:br>
              <a:rPr lang="es-CR" dirty="0"/>
            </a:br>
            <a:r>
              <a:rPr lang="es-CR" b="0" i="0" dirty="0">
                <a:solidFill>
                  <a:srgbClr val="000000"/>
                </a:solidFill>
                <a:effectLst/>
                <a:latin typeface="Verdana!important"/>
              </a:rPr>
              <a:t>h) Abstenerse de realizar acuerdos colusorios</a:t>
            </a:r>
            <a:endParaRPr lang="es-CR" dirty="0"/>
          </a:p>
        </p:txBody>
      </p:sp>
      <p:pic>
        <p:nvPicPr>
          <p:cNvPr id="8" name="Imagen 7" descr="Dibujo en blanco y negro&#10;&#10;Descripción generada automáticamente con confianza baja">
            <a:extLst>
              <a:ext uri="{FF2B5EF4-FFF2-40B4-BE49-F238E27FC236}">
                <a16:creationId xmlns:a16="http://schemas.microsoft.com/office/drawing/2014/main" id="{826DAEF3-9224-4378-BBF3-F84968967A49}"/>
              </a:ext>
            </a:extLst>
          </p:cNvPr>
          <p:cNvPicPr>
            <a:picLocks noChangeAspect="1"/>
          </p:cNvPicPr>
          <p:nvPr/>
        </p:nvPicPr>
        <p:blipFill>
          <a:blip r:embed="rId3">
            <a:alphaModFix amt="8000"/>
          </a:blip>
          <a:stretch>
            <a:fillRect/>
          </a:stretch>
        </p:blipFill>
        <p:spPr>
          <a:xfrm>
            <a:off x="-19906" y="1051594"/>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pic>
        <p:nvPicPr>
          <p:cNvPr id="9" name="Imagen 8">
            <a:extLst>
              <a:ext uri="{FF2B5EF4-FFF2-40B4-BE49-F238E27FC236}">
                <a16:creationId xmlns:a16="http://schemas.microsoft.com/office/drawing/2014/main" id="{88DC4848-E893-505F-0C44-05AD264E7D09}"/>
              </a:ext>
            </a:extLst>
          </p:cNvPr>
          <p:cNvPicPr>
            <a:picLocks noChangeAspect="1"/>
          </p:cNvPicPr>
          <p:nvPr/>
        </p:nvPicPr>
        <p:blipFill>
          <a:blip r:embed="rId4"/>
          <a:stretch>
            <a:fillRect/>
          </a:stretch>
        </p:blipFill>
        <p:spPr>
          <a:xfrm>
            <a:off x="1656368" y="4037511"/>
            <a:ext cx="2132622" cy="2199391"/>
          </a:xfrm>
          <a:prstGeom prst="rect">
            <a:avLst/>
          </a:prstGeom>
        </p:spPr>
      </p:pic>
      <p:pic>
        <p:nvPicPr>
          <p:cNvPr id="11" name="Imagen 10">
            <a:extLst>
              <a:ext uri="{FF2B5EF4-FFF2-40B4-BE49-F238E27FC236}">
                <a16:creationId xmlns:a16="http://schemas.microsoft.com/office/drawing/2014/main" id="{EFC9C7FA-6831-0A55-7C70-1B82B9C80336}"/>
              </a:ext>
            </a:extLst>
          </p:cNvPr>
          <p:cNvPicPr>
            <a:picLocks noChangeAspect="1"/>
          </p:cNvPicPr>
          <p:nvPr/>
        </p:nvPicPr>
        <p:blipFill>
          <a:blip r:embed="rId5"/>
          <a:stretch>
            <a:fillRect/>
          </a:stretch>
        </p:blipFill>
        <p:spPr>
          <a:xfrm>
            <a:off x="4571999" y="4037512"/>
            <a:ext cx="1967891" cy="2257804"/>
          </a:xfrm>
          <a:prstGeom prst="rect">
            <a:avLst/>
          </a:prstGeom>
        </p:spPr>
      </p:pic>
    </p:spTree>
    <p:extLst>
      <p:ext uri="{BB962C8B-B14F-4D97-AF65-F5344CB8AC3E}">
        <p14:creationId xmlns:p14="http://schemas.microsoft.com/office/powerpoint/2010/main" val="3021284656"/>
      </p:ext>
    </p:extLst>
  </p:cSld>
  <p:clrMapOvr>
    <a:masterClrMapping/>
  </p:clrMapOvr>
  <p:transition spd="slow">
    <p:randomBar dir="vert"/>
  </p:transition>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TotalTime>
  <Words>272</Words>
  <Application>Microsoft Office PowerPoint</Application>
  <PresentationFormat>Carta (216 x 279 mm)</PresentationFormat>
  <Paragraphs>21</Paragraphs>
  <Slides>5</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Amasis MT Pro</vt:lpstr>
      <vt:lpstr>Arial</vt:lpstr>
      <vt:lpstr>Calibri</vt:lpstr>
      <vt:lpstr>Calibri Light</vt:lpstr>
      <vt:lpstr>Verdana!important</vt:lpstr>
      <vt:lpstr>Tema de Office</vt:lpstr>
      <vt:lpstr>Presentación de PowerPoint</vt:lpstr>
      <vt:lpstr>Art. 14- Obligaciones del oferente y del contratista</vt:lpstr>
      <vt:lpstr>Art. 14- Obligaciones del oferente y del contratista</vt:lpstr>
      <vt:lpstr>Art. 14- Obligaciones del oferente y del contratista</vt:lpstr>
      <vt:lpstr>Art. 14- Obligaciones del oferente y del contratista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Mariela Rodríguez Guillén</dc:creator>
  <cp:lastModifiedBy>Natalia Obregón Alemán</cp:lastModifiedBy>
  <cp:revision>34</cp:revision>
  <dcterms:created xsi:type="dcterms:W3CDTF">2021-01-18T20:49:03Z</dcterms:created>
  <dcterms:modified xsi:type="dcterms:W3CDTF">2022-05-03T20:08:38Z</dcterms:modified>
</cp:coreProperties>
</file>