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56" r:id="rId2"/>
    <p:sldId id="258" r:id="rId3"/>
    <p:sldId id="260" r:id="rId4"/>
    <p:sldId id="259" r:id="rId5"/>
    <p:sldId id="261" r:id="rId6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99FF"/>
    <a:srgbClr val="D2E7C3"/>
    <a:srgbClr val="750806"/>
    <a:srgbClr val="A63406"/>
    <a:srgbClr val="008AA0"/>
    <a:srgbClr val="D14100"/>
    <a:srgbClr val="B97D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32"/>
    <p:restoredTop sz="94709"/>
  </p:normalViewPr>
  <p:slideViewPr>
    <p:cSldViewPr snapToGrid="0" snapToObjects="1">
      <p:cViewPr varScale="1">
        <p:scale>
          <a:sx n="64" d="100"/>
          <a:sy n="64" d="100"/>
        </p:scale>
        <p:origin x="100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7AA819-6C8B-EB49-A776-7F8EB40FD3DB}" type="datetimeFigureOut">
              <a:rPr lang="es-CR" smtClean="0"/>
              <a:t>3/5/2022</a:t>
            </a:fld>
            <a:endParaRPr lang="es-C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32D2CD-B65C-5E4B-B541-E0532403FB7F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169701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32D2CD-B65C-5E4B-B541-E0532403FB7F}" type="slidenum">
              <a:rPr lang="es-CR" smtClean="0"/>
              <a:t>1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7435010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32D2CD-B65C-5E4B-B541-E0532403FB7F}" type="slidenum">
              <a:rPr lang="es-CR" smtClean="0"/>
              <a:t>2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7646315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32D2CD-B65C-5E4B-B541-E0532403FB7F}" type="slidenum">
              <a:rPr lang="es-CR" smtClean="0"/>
              <a:t>3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1550391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32D2CD-B65C-5E4B-B541-E0532403FB7F}" type="slidenum">
              <a:rPr lang="es-CR" smtClean="0"/>
              <a:t>4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9739534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32D2CD-B65C-5E4B-B541-E0532403FB7F}" type="slidenum">
              <a:rPr lang="es-CR" smtClean="0"/>
              <a:t>5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126163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E42E-F968-0C4E-AFB5-831C1FF09A09}" type="datetimeFigureOut">
              <a:rPr lang="es-CR" smtClean="0"/>
              <a:t>3/5/2022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1673-1409-3542-8798-EBA4F6E63C2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520329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E42E-F968-0C4E-AFB5-831C1FF09A09}" type="datetimeFigureOut">
              <a:rPr lang="es-CR" smtClean="0"/>
              <a:t>3/5/2022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1673-1409-3542-8798-EBA4F6E63C2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061214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E42E-F968-0C4E-AFB5-831C1FF09A09}" type="datetimeFigureOut">
              <a:rPr lang="es-CR" smtClean="0"/>
              <a:t>3/5/2022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1673-1409-3542-8798-EBA4F6E63C2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02775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E42E-F968-0C4E-AFB5-831C1FF09A09}" type="datetimeFigureOut">
              <a:rPr lang="es-CR" smtClean="0"/>
              <a:t>3/5/2022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1673-1409-3542-8798-EBA4F6E63C2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409349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E42E-F968-0C4E-AFB5-831C1FF09A09}" type="datetimeFigureOut">
              <a:rPr lang="es-CR" smtClean="0"/>
              <a:t>3/5/2022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1673-1409-3542-8798-EBA4F6E63C2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39325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E42E-F968-0C4E-AFB5-831C1FF09A09}" type="datetimeFigureOut">
              <a:rPr lang="es-CR" smtClean="0"/>
              <a:t>3/5/2022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1673-1409-3542-8798-EBA4F6E63C2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022684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E42E-F968-0C4E-AFB5-831C1FF09A09}" type="datetimeFigureOut">
              <a:rPr lang="es-CR" smtClean="0"/>
              <a:t>3/5/2022</a:t>
            </a:fld>
            <a:endParaRPr lang="es-C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1673-1409-3542-8798-EBA4F6E63C2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48829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E42E-F968-0C4E-AFB5-831C1FF09A09}" type="datetimeFigureOut">
              <a:rPr lang="es-CR" smtClean="0"/>
              <a:t>3/5/2022</a:t>
            </a:fld>
            <a:endParaRPr lang="es-C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1673-1409-3542-8798-EBA4F6E63C2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131779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E42E-F968-0C4E-AFB5-831C1FF09A09}" type="datetimeFigureOut">
              <a:rPr lang="es-CR" smtClean="0"/>
              <a:t>3/5/2022</a:t>
            </a:fld>
            <a:endParaRPr lang="es-C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1673-1409-3542-8798-EBA4F6E63C2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670461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E42E-F968-0C4E-AFB5-831C1FF09A09}" type="datetimeFigureOut">
              <a:rPr lang="es-CR" smtClean="0"/>
              <a:t>3/5/2022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1673-1409-3542-8798-EBA4F6E63C2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028767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E42E-F968-0C4E-AFB5-831C1FF09A09}" type="datetimeFigureOut">
              <a:rPr lang="es-CR" smtClean="0"/>
              <a:t>3/5/2022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1673-1409-3542-8798-EBA4F6E63C2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027625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9E42E-F968-0C4E-AFB5-831C1FF09A09}" type="datetimeFigureOut">
              <a:rPr lang="es-CR" smtClean="0"/>
              <a:t>3/5/2022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B91673-1409-3542-8798-EBA4F6E63C2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00871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4E7A749A-C5C0-7441-ADDB-67D0F6B9E601}"/>
              </a:ext>
            </a:extLst>
          </p:cNvPr>
          <p:cNvSpPr/>
          <p:nvPr/>
        </p:nvSpPr>
        <p:spPr>
          <a:xfrm>
            <a:off x="-44669" y="-105036"/>
            <a:ext cx="9233337" cy="708397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/>
          </a:p>
        </p:txBody>
      </p:sp>
      <p:pic>
        <p:nvPicPr>
          <p:cNvPr id="3" name="Imagen 2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C75D70D0-9E7E-2046-AF5F-E8769C0747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29483" y="0"/>
            <a:ext cx="2227846" cy="2025315"/>
          </a:xfrm>
          <a:prstGeom prst="rect">
            <a:avLst/>
          </a:prstGeom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B4A18E5F-2311-488D-9E5A-A8FBCCC1A7C9}"/>
              </a:ext>
            </a:extLst>
          </p:cNvPr>
          <p:cNvSpPr/>
          <p:nvPr/>
        </p:nvSpPr>
        <p:spPr>
          <a:xfrm>
            <a:off x="685806" y="2071913"/>
            <a:ext cx="7570954" cy="180297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dirty="0">
                <a:latin typeface="Amasis MT Pro" panose="020B0604020202020204" pitchFamily="18" charset="0"/>
              </a:rPr>
              <a:t>Proveeduría Institucional.</a:t>
            </a:r>
          </a:p>
          <a:p>
            <a:pPr algn="ctr"/>
            <a:r>
              <a:rPr lang="es-CR" dirty="0">
                <a:latin typeface="Amasis MT Pro" panose="020B0604020202020204" pitchFamily="18" charset="0"/>
              </a:rPr>
              <a:t>Cápsula Informativa Marzo.</a:t>
            </a:r>
          </a:p>
          <a:p>
            <a:pPr algn="ctr"/>
            <a:r>
              <a:rPr lang="es-CR" dirty="0">
                <a:latin typeface="Amasis MT Pro" panose="020B0604020202020204" pitchFamily="18" charset="0"/>
              </a:rPr>
              <a:t> </a:t>
            </a:r>
            <a:r>
              <a:rPr lang="es-CR" dirty="0">
                <a:solidFill>
                  <a:schemeClr val="bg1"/>
                </a:solidFill>
                <a:latin typeface="Amasis MT Pro" panose="020B0604020202020204" pitchFamily="18" charset="0"/>
              </a:rPr>
              <a:t>Nueva “</a:t>
            </a:r>
            <a:r>
              <a:rPr lang="es-CR" dirty="0">
                <a:latin typeface="Amasis MT Pro" panose="020B0604020202020204" pitchFamily="18" charset="0"/>
              </a:rPr>
              <a:t>Ley General de Contratación Pública” </a:t>
            </a:r>
            <a:r>
              <a:rPr lang="es-CR" dirty="0" err="1">
                <a:solidFill>
                  <a:schemeClr val="bg1"/>
                </a:solidFill>
                <a:latin typeface="Amasis MT Pro" panose="020B0604020202020204" pitchFamily="18" charset="0"/>
              </a:rPr>
              <a:t>N°</a:t>
            </a:r>
            <a:r>
              <a:rPr lang="es-CR" dirty="0">
                <a:solidFill>
                  <a:schemeClr val="bg1"/>
                </a:solidFill>
                <a:latin typeface="Amasis MT Pro" panose="020B0604020202020204" pitchFamily="18" charset="0"/>
              </a:rPr>
              <a:t>  9986 </a:t>
            </a:r>
          </a:p>
          <a:p>
            <a:pPr algn="ctr"/>
            <a:r>
              <a:rPr lang="es-CR" dirty="0">
                <a:solidFill>
                  <a:schemeClr val="bg1"/>
                </a:solidFill>
                <a:latin typeface="Amasis MT Pro" panose="020B0604020202020204" pitchFamily="18" charset="0"/>
              </a:rPr>
              <a:t>del 27 de mayo 2021</a:t>
            </a:r>
          </a:p>
          <a:p>
            <a:pPr algn="ctr"/>
            <a:endParaRPr lang="es-CR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360742D-0695-4BF7-A1D8-B859CF81161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95603" y="3698632"/>
            <a:ext cx="4839346" cy="2710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7619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BFC52857-524A-6744-B2D3-7953F5164751}"/>
              </a:ext>
            </a:extLst>
          </p:cNvPr>
          <p:cNvSpPr/>
          <p:nvPr/>
        </p:nvSpPr>
        <p:spPr>
          <a:xfrm>
            <a:off x="-44669" y="-112986"/>
            <a:ext cx="9233337" cy="7083972"/>
          </a:xfrm>
          <a:prstGeom prst="rect">
            <a:avLst/>
          </a:prstGeom>
          <a:solidFill>
            <a:srgbClr val="008AA0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/>
          </a:p>
        </p:txBody>
      </p:sp>
      <p:pic>
        <p:nvPicPr>
          <p:cNvPr id="7" name="Imagen 6" descr="Dibujo en blanco y negro&#10;&#10;Descripción generada automáticamente con confianza baja">
            <a:extLst>
              <a:ext uri="{FF2B5EF4-FFF2-40B4-BE49-F238E27FC236}">
                <a16:creationId xmlns:a16="http://schemas.microsoft.com/office/drawing/2014/main" id="{A584B03F-684C-0D47-9A3E-AF9740D5DEE2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8000"/>
          </a:blip>
          <a:stretch>
            <a:fillRect/>
          </a:stretch>
        </p:blipFill>
        <p:spPr>
          <a:xfrm>
            <a:off x="225669" y="681037"/>
            <a:ext cx="8247827" cy="4724034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92000"/>
              </a:srgbClr>
            </a:outerShdw>
            <a:reflection blurRad="6350" stA="52000" endA="300" endPos="35000" dir="5400000" sy="-100000" algn="bl" rotWithShape="0"/>
          </a:effec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F67F5260-1B62-4298-A6B3-909FE5AB1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s-CR" b="1" dirty="0">
                <a:solidFill>
                  <a:schemeClr val="bg1"/>
                </a:solidFill>
              </a:rPr>
            </a:br>
            <a:br>
              <a:rPr lang="es-CR" b="1" dirty="0">
                <a:solidFill>
                  <a:schemeClr val="bg1"/>
                </a:solidFill>
              </a:rPr>
            </a:br>
            <a:r>
              <a:rPr lang="es-CR" b="1" dirty="0">
                <a:solidFill>
                  <a:schemeClr val="bg1"/>
                </a:solidFill>
              </a:rPr>
              <a:t>ARTÍCULO 20- </a:t>
            </a:r>
            <a:br>
              <a:rPr lang="es-CR" b="1" dirty="0">
                <a:solidFill>
                  <a:schemeClr val="bg1"/>
                </a:solidFill>
              </a:rPr>
            </a:br>
            <a:r>
              <a:rPr lang="es-CR" b="1" dirty="0">
                <a:solidFill>
                  <a:schemeClr val="bg1"/>
                </a:solidFill>
              </a:rPr>
              <a:t>Compra pública estratégica</a:t>
            </a:r>
            <a:br>
              <a:rPr lang="es-CR" b="1" dirty="0">
                <a:solidFill>
                  <a:schemeClr val="bg1"/>
                </a:solidFill>
              </a:rPr>
            </a:br>
            <a:br>
              <a:rPr lang="es-CR" b="1" dirty="0">
                <a:solidFill>
                  <a:schemeClr val="bg1"/>
                </a:solidFill>
              </a:rPr>
            </a:br>
            <a:endParaRPr lang="es-CR" b="1" dirty="0">
              <a:solidFill>
                <a:schemeClr val="bg1"/>
              </a:solidFill>
            </a:endParaRP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6396C12-D117-4932-A5E0-C746DA96B3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650" y="1825625"/>
            <a:ext cx="7886700" cy="4020539"/>
          </a:xfrm>
          <a:solidFill>
            <a:schemeClr val="bg2">
              <a:lumMod val="90000"/>
              <a:alpha val="72000"/>
            </a:schemeClr>
          </a:solidFill>
          <a:ln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s-CU" b="0" i="0" dirty="0">
                <a:solidFill>
                  <a:srgbClr val="000000"/>
                </a:solidFill>
                <a:effectLst/>
                <a:latin typeface="Verdana!important"/>
              </a:rPr>
              <a:t>Las contrataciones públicas servirán a la consolidación de políticas públicas tendientes al desarrollo social equitativo nacional y local y a la promoción económica de sectores vulnerables, a la protección ambiental y al fomento de la innovación.</a:t>
            </a:r>
          </a:p>
          <a:p>
            <a:pPr marL="0" indent="0" algn="just">
              <a:buNone/>
            </a:pPr>
            <a:endParaRPr lang="es-CU" dirty="0">
              <a:solidFill>
                <a:srgbClr val="000000"/>
              </a:solidFill>
              <a:latin typeface="Verdana!important"/>
            </a:endParaRPr>
          </a:p>
          <a:p>
            <a:pPr marL="0" indent="0" algn="just">
              <a:buNone/>
            </a:pPr>
            <a:r>
              <a:rPr lang="es-CU" b="0" i="0" dirty="0">
                <a:solidFill>
                  <a:srgbClr val="000000"/>
                </a:solidFill>
                <a:effectLst/>
                <a:latin typeface="Verdana!important"/>
              </a:rPr>
              <a:t>La Autoridad de Contratación Pública definirá la política pública incorporando los planes de acción y los indicadores de medición, en la que se establezca la estrategia para incluir ventajas para las pymes por objeto y por regiones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981959165"/>
      </p:ext>
    </p:extLst>
  </p:cSld>
  <p:clrMapOvr>
    <a:masterClrMapping/>
  </p:clrMapOvr>
  <p:transition spd="slow"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BFC52857-524A-6744-B2D3-7953F5164751}"/>
              </a:ext>
            </a:extLst>
          </p:cNvPr>
          <p:cNvSpPr/>
          <p:nvPr/>
        </p:nvSpPr>
        <p:spPr>
          <a:xfrm>
            <a:off x="-44669" y="-112986"/>
            <a:ext cx="9233337" cy="7083972"/>
          </a:xfrm>
          <a:prstGeom prst="rect">
            <a:avLst/>
          </a:prstGeom>
          <a:solidFill>
            <a:srgbClr val="008AA0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/>
          </a:p>
        </p:txBody>
      </p:sp>
      <p:pic>
        <p:nvPicPr>
          <p:cNvPr id="7" name="Imagen 6" descr="Dibujo en blanco y negro&#10;&#10;Descripción generada automáticamente con confianza baja">
            <a:extLst>
              <a:ext uri="{FF2B5EF4-FFF2-40B4-BE49-F238E27FC236}">
                <a16:creationId xmlns:a16="http://schemas.microsoft.com/office/drawing/2014/main" id="{A584B03F-684C-0D47-9A3E-AF9740D5DEE2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8000"/>
          </a:blip>
          <a:stretch>
            <a:fillRect/>
          </a:stretch>
        </p:blipFill>
        <p:spPr>
          <a:xfrm>
            <a:off x="225669" y="681037"/>
            <a:ext cx="8247827" cy="4724034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92000"/>
              </a:srgbClr>
            </a:outerShdw>
            <a:reflection blurRad="6350" stA="52000" endA="300" endPos="35000" dir="5400000" sy="-100000" algn="bl" rotWithShape="0"/>
          </a:effec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F67F5260-1B62-4298-A6B3-909FE5AB1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365126"/>
            <a:ext cx="8289681" cy="1325563"/>
          </a:xfrm>
        </p:spPr>
        <p:txBody>
          <a:bodyPr>
            <a:normAutofit fontScale="90000"/>
          </a:bodyPr>
          <a:lstStyle/>
          <a:p>
            <a:pPr algn="ctr"/>
            <a:br>
              <a:rPr lang="es-CR" b="1" dirty="0">
                <a:solidFill>
                  <a:schemeClr val="bg1"/>
                </a:solidFill>
              </a:rPr>
            </a:br>
            <a:br>
              <a:rPr lang="es-CR" b="1" dirty="0">
                <a:solidFill>
                  <a:schemeClr val="bg1"/>
                </a:solidFill>
              </a:rPr>
            </a:br>
            <a:r>
              <a:rPr lang="es-CR" b="1" dirty="0">
                <a:solidFill>
                  <a:schemeClr val="bg1"/>
                </a:solidFill>
              </a:rPr>
              <a:t>ARTÍCULO 21- </a:t>
            </a:r>
            <a:r>
              <a:rPr lang="es-CU" b="1" dirty="0">
                <a:solidFill>
                  <a:schemeClr val="bg1"/>
                </a:solidFill>
              </a:rPr>
              <a:t>Incorporación de criterios sociales, económicos, ambientales y de innovación en los pliegos de condiciones</a:t>
            </a:r>
            <a:br>
              <a:rPr lang="es-CR" b="1" dirty="0">
                <a:solidFill>
                  <a:schemeClr val="bg1"/>
                </a:solidFill>
              </a:rPr>
            </a:br>
            <a:br>
              <a:rPr lang="es-CR" b="1" dirty="0">
                <a:solidFill>
                  <a:schemeClr val="bg1"/>
                </a:solidFill>
              </a:rPr>
            </a:br>
            <a:endParaRPr lang="es-CR" b="1" dirty="0">
              <a:solidFill>
                <a:schemeClr val="bg1"/>
              </a:solidFill>
            </a:endParaRP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6396C12-D117-4932-A5E0-C746DA96B3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650" y="2353456"/>
            <a:ext cx="7886700" cy="2473377"/>
          </a:xfrm>
          <a:solidFill>
            <a:schemeClr val="bg2">
              <a:lumMod val="90000"/>
              <a:alpha val="62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CU" b="0" i="0" dirty="0">
                <a:solidFill>
                  <a:srgbClr val="000000"/>
                </a:solidFill>
                <a:effectLst/>
                <a:latin typeface="Verdana!important"/>
              </a:rPr>
              <a:t>Los sujetos cubiertos por la presente ley promoverán la incorporación de consideraciones sociales, económicos, ambientales, culturales, de calidad y de innovación en los pliegos de condiciones,…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808756546"/>
      </p:ext>
    </p:extLst>
  </p:cSld>
  <p:clrMapOvr>
    <a:masterClrMapping/>
  </p:clrMapOvr>
  <p:transition spd="slow"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BFC52857-524A-6744-B2D3-7953F5164751}"/>
              </a:ext>
            </a:extLst>
          </p:cNvPr>
          <p:cNvSpPr/>
          <p:nvPr/>
        </p:nvSpPr>
        <p:spPr>
          <a:xfrm>
            <a:off x="-44669" y="-112986"/>
            <a:ext cx="9233337" cy="7083972"/>
          </a:xfrm>
          <a:prstGeom prst="rect">
            <a:avLst/>
          </a:prstGeom>
          <a:solidFill>
            <a:srgbClr val="008AA0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/>
          </a:p>
        </p:txBody>
      </p:sp>
      <p:pic>
        <p:nvPicPr>
          <p:cNvPr id="7" name="Imagen 6" descr="Dibujo en blanco y negro&#10;&#10;Descripción generada automáticamente con confianza baja">
            <a:extLst>
              <a:ext uri="{FF2B5EF4-FFF2-40B4-BE49-F238E27FC236}">
                <a16:creationId xmlns:a16="http://schemas.microsoft.com/office/drawing/2014/main" id="{A584B03F-684C-0D47-9A3E-AF9740D5DEE2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8000"/>
          </a:blip>
          <a:stretch>
            <a:fillRect/>
          </a:stretch>
        </p:blipFill>
        <p:spPr>
          <a:xfrm>
            <a:off x="225669" y="681037"/>
            <a:ext cx="8247827" cy="4724034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92000"/>
              </a:srgbClr>
            </a:outerShdw>
            <a:reflection blurRad="6350" stA="52000" endA="300" endPos="35000" dir="5400000" sy="-100000" algn="bl" rotWithShape="0"/>
          </a:effec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F67F5260-1B62-4298-A6B3-909FE5AB1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365126"/>
            <a:ext cx="8289681" cy="1325563"/>
          </a:xfrm>
        </p:spPr>
        <p:txBody>
          <a:bodyPr>
            <a:normAutofit fontScale="90000"/>
          </a:bodyPr>
          <a:lstStyle/>
          <a:p>
            <a:pPr algn="ctr"/>
            <a:br>
              <a:rPr lang="es-CR" b="1" dirty="0">
                <a:solidFill>
                  <a:schemeClr val="bg1"/>
                </a:solidFill>
              </a:rPr>
            </a:br>
            <a:br>
              <a:rPr lang="es-CR" b="1" dirty="0">
                <a:solidFill>
                  <a:schemeClr val="bg1"/>
                </a:solidFill>
              </a:rPr>
            </a:br>
            <a:r>
              <a:rPr lang="es-CR" b="1" dirty="0">
                <a:solidFill>
                  <a:schemeClr val="bg1"/>
                </a:solidFill>
              </a:rPr>
              <a:t>ARTÍCULO 22-</a:t>
            </a:r>
            <a:br>
              <a:rPr lang="es-CR" b="1" dirty="0">
                <a:solidFill>
                  <a:schemeClr val="bg1"/>
                </a:solidFill>
              </a:rPr>
            </a:br>
            <a:r>
              <a:rPr lang="es-CR" b="1" dirty="0">
                <a:solidFill>
                  <a:schemeClr val="bg1"/>
                </a:solidFill>
              </a:rPr>
              <a:t>Compra pública innovadora</a:t>
            </a:r>
            <a:br>
              <a:rPr lang="es-CR" b="1" dirty="0">
                <a:solidFill>
                  <a:schemeClr val="bg1"/>
                </a:solidFill>
              </a:rPr>
            </a:br>
            <a:br>
              <a:rPr lang="es-CR" b="1" dirty="0">
                <a:solidFill>
                  <a:schemeClr val="bg1"/>
                </a:solidFill>
              </a:rPr>
            </a:br>
            <a:endParaRPr lang="es-CR" b="1" dirty="0">
              <a:solidFill>
                <a:schemeClr val="bg1"/>
              </a:solidFill>
            </a:endParaRP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6396C12-D117-4932-A5E0-C746DA96B3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650" y="2353456"/>
            <a:ext cx="7886700" cy="3051615"/>
          </a:xfrm>
          <a:solidFill>
            <a:schemeClr val="accent6">
              <a:lumMod val="20000"/>
              <a:lumOff val="80000"/>
              <a:alpha val="56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CU" b="0" i="0" dirty="0">
                <a:solidFill>
                  <a:srgbClr val="000000"/>
                </a:solidFill>
                <a:effectLst/>
                <a:latin typeface="Verdana!important"/>
              </a:rPr>
              <a:t>La compra pública innovadora consistirá en la adquisición de bienes, obras o servicios nuevos o significativamente mejorados en aspectos tales como sus procesos de producción, de construcción o nuevos métodos para su realización, que brinden una nueva solución que satisfaga de una mejor forma el interés público.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83082244"/>
      </p:ext>
    </p:extLst>
  </p:cSld>
  <p:clrMapOvr>
    <a:masterClrMapping/>
  </p:clrMapOvr>
  <p:transition spd="slow">
    <p:randomBa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BFC52857-524A-6744-B2D3-7953F5164751}"/>
              </a:ext>
            </a:extLst>
          </p:cNvPr>
          <p:cNvSpPr/>
          <p:nvPr/>
        </p:nvSpPr>
        <p:spPr>
          <a:xfrm>
            <a:off x="-44669" y="-112986"/>
            <a:ext cx="9233337" cy="7083972"/>
          </a:xfrm>
          <a:prstGeom prst="rect">
            <a:avLst/>
          </a:prstGeom>
          <a:solidFill>
            <a:srgbClr val="008AA0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/>
          </a:p>
        </p:txBody>
      </p:sp>
      <p:pic>
        <p:nvPicPr>
          <p:cNvPr id="7" name="Imagen 6" descr="Dibujo en blanco y negro&#10;&#10;Descripción generada automáticamente con confianza baja">
            <a:extLst>
              <a:ext uri="{FF2B5EF4-FFF2-40B4-BE49-F238E27FC236}">
                <a16:creationId xmlns:a16="http://schemas.microsoft.com/office/drawing/2014/main" id="{A584B03F-684C-0D47-9A3E-AF9740D5DEE2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8000"/>
          </a:blip>
          <a:stretch>
            <a:fillRect/>
          </a:stretch>
        </p:blipFill>
        <p:spPr>
          <a:xfrm>
            <a:off x="225669" y="681037"/>
            <a:ext cx="8247827" cy="4724034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92000"/>
              </a:srgbClr>
            </a:outerShdw>
            <a:reflection blurRad="6350" stA="52000" endA="300" endPos="35000" dir="5400000" sy="-100000" algn="bl" rotWithShape="0"/>
          </a:effec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F67F5260-1B62-4298-A6B3-909FE5AB1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365126"/>
            <a:ext cx="8289681" cy="1325563"/>
          </a:xfrm>
        </p:spPr>
        <p:txBody>
          <a:bodyPr>
            <a:normAutofit fontScale="90000"/>
          </a:bodyPr>
          <a:lstStyle/>
          <a:p>
            <a:pPr algn="ctr"/>
            <a:br>
              <a:rPr lang="es-CR" b="1" dirty="0">
                <a:solidFill>
                  <a:schemeClr val="bg1"/>
                </a:solidFill>
              </a:rPr>
            </a:br>
            <a:br>
              <a:rPr lang="es-CR" b="1" dirty="0">
                <a:solidFill>
                  <a:schemeClr val="bg1"/>
                </a:solidFill>
              </a:rPr>
            </a:br>
            <a:r>
              <a:rPr lang="es-CR" b="1" dirty="0">
                <a:solidFill>
                  <a:schemeClr val="bg1"/>
                </a:solidFill>
              </a:rPr>
              <a:t>ARTÍCULO 23-</a:t>
            </a:r>
            <a:br>
              <a:rPr lang="es-CR" b="1" dirty="0">
                <a:solidFill>
                  <a:schemeClr val="bg1"/>
                </a:solidFill>
              </a:rPr>
            </a:br>
            <a:r>
              <a:rPr lang="es-CU" b="1" dirty="0">
                <a:solidFill>
                  <a:schemeClr val="bg1"/>
                </a:solidFill>
              </a:rPr>
              <a:t>Estrategias y políticas para fomentar la participación de las pymes</a:t>
            </a:r>
            <a:br>
              <a:rPr lang="es-CR" b="1" dirty="0">
                <a:solidFill>
                  <a:schemeClr val="bg1"/>
                </a:solidFill>
              </a:rPr>
            </a:br>
            <a:br>
              <a:rPr lang="es-CR" b="1" dirty="0">
                <a:solidFill>
                  <a:schemeClr val="bg1"/>
                </a:solidFill>
              </a:rPr>
            </a:br>
            <a:endParaRPr lang="es-CR" b="1" dirty="0">
              <a:solidFill>
                <a:schemeClr val="bg1"/>
              </a:solidFill>
            </a:endParaRP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6396C12-D117-4932-A5E0-C746DA96B3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650" y="2353456"/>
            <a:ext cx="7886700" cy="2653259"/>
          </a:xfrm>
          <a:solidFill>
            <a:schemeClr val="accent3">
              <a:lumMod val="20000"/>
              <a:lumOff val="80000"/>
              <a:alpha val="56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CU" b="0" i="0" dirty="0">
                <a:solidFill>
                  <a:srgbClr val="000000"/>
                </a:solidFill>
                <a:effectLst/>
                <a:latin typeface="Verdana!important"/>
              </a:rPr>
              <a:t>Con la finalidad de procurar el desarrollo regional, en el sistema de calificación de ofertas la Administración deberá otorgar un puntaje hasta de un diez por ciento (10%),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207586237"/>
      </p:ext>
    </p:extLst>
  </p:cSld>
  <p:clrMapOvr>
    <a:masterClrMapping/>
  </p:clrMapOvr>
  <p:transition spd="slow">
    <p:randomBar dir="vert"/>
  </p:transition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350</TotalTime>
  <Words>277</Words>
  <Application>Microsoft Office PowerPoint</Application>
  <PresentationFormat>Carta (216 x 279 mm)</PresentationFormat>
  <Paragraphs>19</Paragraphs>
  <Slides>5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1" baseType="lpstr">
      <vt:lpstr>Amasis MT Pro</vt:lpstr>
      <vt:lpstr>Arial</vt:lpstr>
      <vt:lpstr>Calibri</vt:lpstr>
      <vt:lpstr>Calibri Light</vt:lpstr>
      <vt:lpstr>Verdana!important</vt:lpstr>
      <vt:lpstr>Tema de Office</vt:lpstr>
      <vt:lpstr>Presentación de PowerPoint</vt:lpstr>
      <vt:lpstr>  ARTÍCULO 20-  Compra pública estratégica  </vt:lpstr>
      <vt:lpstr>  ARTÍCULO 21- Incorporación de criterios sociales, económicos, ambientales y de innovación en los pliegos de condiciones  </vt:lpstr>
      <vt:lpstr>  ARTÍCULO 22- Compra pública innovadora  </vt:lpstr>
      <vt:lpstr>  ARTÍCULO 23- Estrategias y políticas para fomentar la participación de las pymes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Mariela Rodríguez Guillén</dc:creator>
  <cp:lastModifiedBy>Natalia Obregón Alemán</cp:lastModifiedBy>
  <cp:revision>33</cp:revision>
  <dcterms:created xsi:type="dcterms:W3CDTF">2021-01-18T20:49:03Z</dcterms:created>
  <dcterms:modified xsi:type="dcterms:W3CDTF">2022-05-03T20:35:36Z</dcterms:modified>
</cp:coreProperties>
</file>