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6"/>
  </p:notesMasterIdLst>
  <p:sldIdLst>
    <p:sldId id="256" r:id="rId2"/>
    <p:sldId id="258" r:id="rId3"/>
    <p:sldId id="260" r:id="rId4"/>
    <p:sldId id="259" r:id="rId5"/>
  </p:sldIdLst>
  <p:sldSz cx="9144000" cy="6858000" type="letter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FF"/>
    <a:srgbClr val="FF99FF"/>
    <a:srgbClr val="D2E7C3"/>
    <a:srgbClr val="750806"/>
    <a:srgbClr val="A63406"/>
    <a:srgbClr val="008AA0"/>
    <a:srgbClr val="D14100"/>
    <a:srgbClr val="B97D8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632"/>
    <p:restoredTop sz="94709"/>
  </p:normalViewPr>
  <p:slideViewPr>
    <p:cSldViewPr snapToGrid="0" snapToObjects="1">
      <p:cViewPr varScale="1">
        <p:scale>
          <a:sx n="64" d="100"/>
          <a:sy n="64" d="100"/>
        </p:scale>
        <p:origin x="1764" y="-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R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E7AA819-6C8B-EB49-A776-7F8EB40FD3DB}" type="datetimeFigureOut">
              <a:rPr lang="es-CR" smtClean="0"/>
              <a:t>16/6/2022</a:t>
            </a:fld>
            <a:endParaRPr lang="es-CR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R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R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R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932D2CD-B65C-5E4B-B541-E0532403FB7F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21697017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R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932D2CD-B65C-5E4B-B541-E0532403FB7F}" type="slidenum">
              <a:rPr lang="es-CR" smtClean="0"/>
              <a:t>1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17435010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R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932D2CD-B65C-5E4B-B541-E0532403FB7F}" type="slidenum">
              <a:rPr lang="es-CR" smtClean="0"/>
              <a:t>2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76463157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R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932D2CD-B65C-5E4B-B541-E0532403FB7F}" type="slidenum">
              <a:rPr lang="es-CR" smtClean="0"/>
              <a:t>3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115503918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R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932D2CD-B65C-5E4B-B541-E0532403FB7F}" type="slidenum">
              <a:rPr lang="es-CR" smtClean="0"/>
              <a:t>4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29739534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9E42E-F968-0C4E-AFB5-831C1FF09A09}" type="datetimeFigureOut">
              <a:rPr lang="es-CR" smtClean="0"/>
              <a:t>16/6/2022</a:t>
            </a:fld>
            <a:endParaRPr lang="es-C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91673-1409-3542-8798-EBA4F6E63C2A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35203292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9E42E-F968-0C4E-AFB5-831C1FF09A09}" type="datetimeFigureOut">
              <a:rPr lang="es-CR" smtClean="0"/>
              <a:t>16/6/2022</a:t>
            </a:fld>
            <a:endParaRPr lang="es-C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91673-1409-3542-8798-EBA4F6E63C2A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10612147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9E42E-F968-0C4E-AFB5-831C1FF09A09}" type="datetimeFigureOut">
              <a:rPr lang="es-CR" smtClean="0"/>
              <a:t>16/6/2022</a:t>
            </a:fld>
            <a:endParaRPr lang="es-C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91673-1409-3542-8798-EBA4F6E63C2A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3027752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9E42E-F968-0C4E-AFB5-831C1FF09A09}" type="datetimeFigureOut">
              <a:rPr lang="es-CR" smtClean="0"/>
              <a:t>16/6/2022</a:t>
            </a:fld>
            <a:endParaRPr lang="es-C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91673-1409-3542-8798-EBA4F6E63C2A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24093493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9E42E-F968-0C4E-AFB5-831C1FF09A09}" type="datetimeFigureOut">
              <a:rPr lang="es-CR" smtClean="0"/>
              <a:t>16/6/2022</a:t>
            </a:fld>
            <a:endParaRPr lang="es-C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91673-1409-3542-8798-EBA4F6E63C2A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2393257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9E42E-F968-0C4E-AFB5-831C1FF09A09}" type="datetimeFigureOut">
              <a:rPr lang="es-CR" smtClean="0"/>
              <a:t>16/6/2022</a:t>
            </a:fld>
            <a:endParaRPr lang="es-C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91673-1409-3542-8798-EBA4F6E63C2A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10226848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9E42E-F968-0C4E-AFB5-831C1FF09A09}" type="datetimeFigureOut">
              <a:rPr lang="es-CR" smtClean="0"/>
              <a:t>16/6/2022</a:t>
            </a:fld>
            <a:endParaRPr lang="es-C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91673-1409-3542-8798-EBA4F6E63C2A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3488290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9E42E-F968-0C4E-AFB5-831C1FF09A09}" type="datetimeFigureOut">
              <a:rPr lang="es-CR" smtClean="0"/>
              <a:t>16/6/2022</a:t>
            </a:fld>
            <a:endParaRPr lang="es-C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91673-1409-3542-8798-EBA4F6E63C2A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41317799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9E42E-F968-0C4E-AFB5-831C1FF09A09}" type="datetimeFigureOut">
              <a:rPr lang="es-CR" smtClean="0"/>
              <a:t>16/6/2022</a:t>
            </a:fld>
            <a:endParaRPr lang="es-C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91673-1409-3542-8798-EBA4F6E63C2A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6704616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9E42E-F968-0C4E-AFB5-831C1FF09A09}" type="datetimeFigureOut">
              <a:rPr lang="es-CR" smtClean="0"/>
              <a:t>16/6/2022</a:t>
            </a:fld>
            <a:endParaRPr lang="es-C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91673-1409-3542-8798-EBA4F6E63C2A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40287672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9E42E-F968-0C4E-AFB5-831C1FF09A09}" type="datetimeFigureOut">
              <a:rPr lang="es-CR" smtClean="0"/>
              <a:t>16/6/2022</a:t>
            </a:fld>
            <a:endParaRPr lang="es-C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91673-1409-3542-8798-EBA4F6E63C2A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40276257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69E42E-F968-0C4E-AFB5-831C1FF09A09}" type="datetimeFigureOut">
              <a:rPr lang="es-CR" smtClean="0"/>
              <a:t>16/6/2022</a:t>
            </a:fld>
            <a:endParaRPr lang="es-C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B91673-1409-3542-8798-EBA4F6E63C2A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1008714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>
            <a:extLst>
              <a:ext uri="{FF2B5EF4-FFF2-40B4-BE49-F238E27FC236}">
                <a16:creationId xmlns:a16="http://schemas.microsoft.com/office/drawing/2014/main" id="{4E7A749A-C5C0-7441-ADDB-67D0F6B9E601}"/>
              </a:ext>
            </a:extLst>
          </p:cNvPr>
          <p:cNvSpPr/>
          <p:nvPr/>
        </p:nvSpPr>
        <p:spPr>
          <a:xfrm>
            <a:off x="-44669" y="-105036"/>
            <a:ext cx="9233337" cy="7083972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R" dirty="0"/>
          </a:p>
        </p:txBody>
      </p:sp>
      <p:pic>
        <p:nvPicPr>
          <p:cNvPr id="3" name="Imagen 2" descr="Logotipo, nombre de la empresa&#10;&#10;Descripción generada automáticamente">
            <a:extLst>
              <a:ext uri="{FF2B5EF4-FFF2-40B4-BE49-F238E27FC236}">
                <a16:creationId xmlns:a16="http://schemas.microsoft.com/office/drawing/2014/main" id="{C75D70D0-9E7E-2046-AF5F-E8769C07477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29483" y="0"/>
            <a:ext cx="2227846" cy="2025315"/>
          </a:xfrm>
          <a:prstGeom prst="rect">
            <a:avLst/>
          </a:prstGeom>
        </p:spPr>
      </p:pic>
      <p:sp>
        <p:nvSpPr>
          <p:cNvPr id="2" name="Rectángulo 1">
            <a:extLst>
              <a:ext uri="{FF2B5EF4-FFF2-40B4-BE49-F238E27FC236}">
                <a16:creationId xmlns:a16="http://schemas.microsoft.com/office/drawing/2014/main" id="{B4A18E5F-2311-488D-9E5A-A8FBCCC1A7C9}"/>
              </a:ext>
            </a:extLst>
          </p:cNvPr>
          <p:cNvSpPr/>
          <p:nvPr/>
        </p:nvSpPr>
        <p:spPr>
          <a:xfrm>
            <a:off x="685806" y="2071913"/>
            <a:ext cx="7570954" cy="180297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R" dirty="0">
                <a:latin typeface="Amasis MT Pro" panose="020B0604020202020204" pitchFamily="18" charset="0"/>
              </a:rPr>
              <a:t>Proveeduría Institucional.</a:t>
            </a:r>
          </a:p>
          <a:p>
            <a:pPr algn="ctr"/>
            <a:r>
              <a:rPr lang="es-CR" dirty="0">
                <a:latin typeface="Amasis MT Pro" panose="020B0604020202020204" pitchFamily="18" charset="0"/>
              </a:rPr>
              <a:t>Cápsula Informativa Marzo.</a:t>
            </a:r>
          </a:p>
          <a:p>
            <a:pPr algn="ctr"/>
            <a:r>
              <a:rPr lang="es-CR" dirty="0">
                <a:latin typeface="Amasis MT Pro" panose="020B0604020202020204" pitchFamily="18" charset="0"/>
              </a:rPr>
              <a:t> </a:t>
            </a:r>
            <a:r>
              <a:rPr lang="es-CR" dirty="0">
                <a:solidFill>
                  <a:schemeClr val="bg1"/>
                </a:solidFill>
                <a:latin typeface="Amasis MT Pro" panose="020B0604020202020204" pitchFamily="18" charset="0"/>
              </a:rPr>
              <a:t>Nueva “</a:t>
            </a:r>
            <a:r>
              <a:rPr lang="es-CR" dirty="0">
                <a:latin typeface="Amasis MT Pro" panose="020B0604020202020204" pitchFamily="18" charset="0"/>
              </a:rPr>
              <a:t>Ley General de Contratación Pública” </a:t>
            </a:r>
            <a:r>
              <a:rPr lang="es-CR" dirty="0" err="1">
                <a:solidFill>
                  <a:schemeClr val="bg1"/>
                </a:solidFill>
                <a:latin typeface="Amasis MT Pro" panose="020B0604020202020204" pitchFamily="18" charset="0"/>
              </a:rPr>
              <a:t>N°</a:t>
            </a:r>
            <a:r>
              <a:rPr lang="es-CR" dirty="0">
                <a:solidFill>
                  <a:schemeClr val="bg1"/>
                </a:solidFill>
                <a:latin typeface="Amasis MT Pro" panose="020B0604020202020204" pitchFamily="18" charset="0"/>
              </a:rPr>
              <a:t>  9986 </a:t>
            </a:r>
          </a:p>
          <a:p>
            <a:pPr algn="ctr"/>
            <a:r>
              <a:rPr lang="es-CR" dirty="0">
                <a:solidFill>
                  <a:schemeClr val="bg1"/>
                </a:solidFill>
                <a:latin typeface="Amasis MT Pro" panose="020B0604020202020204" pitchFamily="18" charset="0"/>
              </a:rPr>
              <a:t>del 27 de mayo 2021</a:t>
            </a:r>
          </a:p>
          <a:p>
            <a:pPr algn="ctr"/>
            <a:endParaRPr lang="es-CR" dirty="0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1360742D-0695-4BF7-A1D8-B859CF81161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395603" y="3698632"/>
            <a:ext cx="4839346" cy="27100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76196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>
            <a:extLst>
              <a:ext uri="{FF2B5EF4-FFF2-40B4-BE49-F238E27FC236}">
                <a16:creationId xmlns:a16="http://schemas.microsoft.com/office/drawing/2014/main" id="{BFC52857-524A-6744-B2D3-7953F5164751}"/>
              </a:ext>
            </a:extLst>
          </p:cNvPr>
          <p:cNvSpPr/>
          <p:nvPr/>
        </p:nvSpPr>
        <p:spPr>
          <a:xfrm>
            <a:off x="-44669" y="-112986"/>
            <a:ext cx="9233337" cy="7083972"/>
          </a:xfrm>
          <a:prstGeom prst="rect">
            <a:avLst/>
          </a:prstGeom>
          <a:solidFill>
            <a:srgbClr val="008AA0"/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R" dirty="0"/>
          </a:p>
        </p:txBody>
      </p:sp>
      <p:pic>
        <p:nvPicPr>
          <p:cNvPr id="7" name="Imagen 6" descr="Dibujo en blanco y negro&#10;&#10;Descripción generada automáticamente con confianza baja">
            <a:extLst>
              <a:ext uri="{FF2B5EF4-FFF2-40B4-BE49-F238E27FC236}">
                <a16:creationId xmlns:a16="http://schemas.microsoft.com/office/drawing/2014/main" id="{A584B03F-684C-0D47-9A3E-AF9740D5DEE2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 amt="8000"/>
          </a:blip>
          <a:stretch>
            <a:fillRect/>
          </a:stretch>
        </p:blipFill>
        <p:spPr>
          <a:xfrm>
            <a:off x="225669" y="681037"/>
            <a:ext cx="8247827" cy="4724034"/>
          </a:xfrm>
          <a:prstGeom prst="rect">
            <a:avLst/>
          </a:prstGeom>
          <a:effectLst>
            <a:outerShdw blurRad="50800" dist="50800" dir="5400000" algn="ctr" rotWithShape="0">
              <a:srgbClr val="000000">
                <a:alpha val="92000"/>
              </a:srgbClr>
            </a:outerShdw>
            <a:reflection blurRad="6350" stA="52000" endA="300" endPos="35000" dir="5400000" sy="-100000" algn="bl" rotWithShape="0"/>
          </a:effectLst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F67F5260-1B62-4298-A6B3-909FE5AB15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es-CR" b="1" dirty="0">
                <a:solidFill>
                  <a:schemeClr val="bg1"/>
                </a:solidFill>
              </a:rPr>
            </a:br>
            <a:br>
              <a:rPr lang="es-CR" b="1" dirty="0">
                <a:solidFill>
                  <a:schemeClr val="bg1"/>
                </a:solidFill>
              </a:rPr>
            </a:br>
            <a:r>
              <a:rPr lang="es-CR" b="1" dirty="0">
                <a:solidFill>
                  <a:schemeClr val="bg1"/>
                </a:solidFill>
              </a:rPr>
              <a:t>ARTÍCULO 25- </a:t>
            </a:r>
            <a:br>
              <a:rPr lang="es-CR" b="1" dirty="0">
                <a:solidFill>
                  <a:schemeClr val="bg1"/>
                </a:solidFill>
              </a:rPr>
            </a:br>
            <a:r>
              <a:rPr lang="es-CU" b="0" i="0" dirty="0">
                <a:solidFill>
                  <a:schemeClr val="bg1"/>
                </a:solidFill>
                <a:effectLst/>
                <a:latin typeface="Verdana!important"/>
              </a:rPr>
              <a:t>Participación de los servidores públicos dentro del procedimiento de contratación pública</a:t>
            </a:r>
            <a:br>
              <a:rPr lang="es-CR" b="1" dirty="0">
                <a:solidFill>
                  <a:schemeClr val="bg1"/>
                </a:solidFill>
              </a:rPr>
            </a:br>
            <a:br>
              <a:rPr lang="es-CR" b="1" dirty="0">
                <a:solidFill>
                  <a:schemeClr val="bg1"/>
                </a:solidFill>
              </a:rPr>
            </a:br>
            <a:endParaRPr lang="es-CR" b="1" dirty="0">
              <a:solidFill>
                <a:schemeClr val="bg1"/>
              </a:solidFill>
            </a:endParaRP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26396C12-D117-4932-A5E0-C746DA96B3B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8650" y="2484712"/>
            <a:ext cx="7886700" cy="3361452"/>
          </a:xfrm>
          <a:solidFill>
            <a:schemeClr val="bg2">
              <a:lumMod val="90000"/>
              <a:alpha val="72000"/>
            </a:schemeClr>
          </a:solidFill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CU" b="0" i="0" dirty="0">
                <a:solidFill>
                  <a:srgbClr val="000000"/>
                </a:solidFill>
                <a:effectLst/>
                <a:latin typeface="Verdana!important"/>
              </a:rPr>
              <a:t>Existirá participación directa del servidor público cuando, por el ejercicio de sus funciones, tenga la facultad jurídica de decidir, deliberar, opinar, asesorar o participar de cualquier otra forma directamente en el procedimiento de contratación, entendido este desde la definición del objeto contractual hasta su ejecución final.</a:t>
            </a:r>
            <a:endParaRPr lang="es-CR" dirty="0"/>
          </a:p>
        </p:txBody>
      </p:sp>
    </p:spTree>
    <p:extLst>
      <p:ext uri="{BB962C8B-B14F-4D97-AF65-F5344CB8AC3E}">
        <p14:creationId xmlns:p14="http://schemas.microsoft.com/office/powerpoint/2010/main" val="2981959165"/>
      </p:ext>
    </p:extLst>
  </p:cSld>
  <p:clrMapOvr>
    <a:masterClrMapping/>
  </p:clrMapOvr>
  <p:transition spd="slow">
    <p:randomBar dir="vert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>
            <a:extLst>
              <a:ext uri="{FF2B5EF4-FFF2-40B4-BE49-F238E27FC236}">
                <a16:creationId xmlns:a16="http://schemas.microsoft.com/office/drawing/2014/main" id="{BFC52857-524A-6744-B2D3-7953F5164751}"/>
              </a:ext>
            </a:extLst>
          </p:cNvPr>
          <p:cNvSpPr/>
          <p:nvPr/>
        </p:nvSpPr>
        <p:spPr>
          <a:xfrm>
            <a:off x="-44669" y="-112986"/>
            <a:ext cx="9233337" cy="7083972"/>
          </a:xfrm>
          <a:prstGeom prst="rect">
            <a:avLst/>
          </a:prstGeom>
          <a:solidFill>
            <a:srgbClr val="008AA0"/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R" dirty="0"/>
          </a:p>
        </p:txBody>
      </p:sp>
      <p:pic>
        <p:nvPicPr>
          <p:cNvPr id="7" name="Imagen 6" descr="Dibujo en blanco y negro&#10;&#10;Descripción generada automáticamente con confianza baja">
            <a:extLst>
              <a:ext uri="{FF2B5EF4-FFF2-40B4-BE49-F238E27FC236}">
                <a16:creationId xmlns:a16="http://schemas.microsoft.com/office/drawing/2014/main" id="{A584B03F-684C-0D47-9A3E-AF9740D5DEE2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 amt="8000"/>
          </a:blip>
          <a:stretch>
            <a:fillRect/>
          </a:stretch>
        </p:blipFill>
        <p:spPr>
          <a:xfrm>
            <a:off x="225669" y="681037"/>
            <a:ext cx="8247827" cy="4724034"/>
          </a:xfrm>
          <a:prstGeom prst="rect">
            <a:avLst/>
          </a:prstGeom>
          <a:effectLst>
            <a:outerShdw blurRad="50800" dist="50800" dir="5400000" algn="ctr" rotWithShape="0">
              <a:srgbClr val="000000">
                <a:alpha val="92000"/>
              </a:srgbClr>
            </a:outerShdw>
            <a:reflection blurRad="6350" stA="52000" endA="300" endPos="35000" dir="5400000" sy="-100000" algn="bl" rotWithShape="0"/>
          </a:effectLst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F67F5260-1B62-4298-A6B3-909FE5AB15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49" y="365126"/>
            <a:ext cx="8289681" cy="1325563"/>
          </a:xfrm>
        </p:spPr>
        <p:txBody>
          <a:bodyPr>
            <a:normAutofit fontScale="90000"/>
          </a:bodyPr>
          <a:lstStyle/>
          <a:p>
            <a:pPr algn="ctr"/>
            <a:br>
              <a:rPr lang="es-CR" b="1" dirty="0">
                <a:solidFill>
                  <a:schemeClr val="bg1"/>
                </a:solidFill>
              </a:rPr>
            </a:br>
            <a:r>
              <a:rPr lang="es-CR" b="1" dirty="0">
                <a:solidFill>
                  <a:schemeClr val="bg1"/>
                </a:solidFill>
              </a:rPr>
              <a:t>ARTÍCULO 26-</a:t>
            </a:r>
            <a:br>
              <a:rPr lang="es-CR" b="1" dirty="0">
                <a:solidFill>
                  <a:schemeClr val="bg1"/>
                </a:solidFill>
              </a:rPr>
            </a:br>
            <a:r>
              <a:rPr lang="es-CR" b="0" i="0" dirty="0">
                <a:solidFill>
                  <a:schemeClr val="bg1"/>
                </a:solidFill>
                <a:effectLst/>
                <a:latin typeface="Verdana!important"/>
              </a:rPr>
              <a:t>Prohibición sobreviniente</a:t>
            </a:r>
            <a:br>
              <a:rPr lang="es-CR" b="1" dirty="0">
                <a:solidFill>
                  <a:schemeClr val="bg1"/>
                </a:solidFill>
              </a:rPr>
            </a:br>
            <a:endParaRPr lang="es-CR" b="1" dirty="0">
              <a:solidFill>
                <a:schemeClr val="bg1"/>
              </a:solidFill>
            </a:endParaRP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26396C12-D117-4932-A5E0-C746DA96B3B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8650" y="2353456"/>
            <a:ext cx="7886700" cy="3207895"/>
          </a:xfrm>
          <a:solidFill>
            <a:schemeClr val="bg2">
              <a:lumMod val="90000"/>
              <a:alpha val="62000"/>
            </a:schemeClr>
          </a:solidFill>
          <a:ln>
            <a:solidFill>
              <a:schemeClr val="accent1"/>
            </a:solidFill>
          </a:ln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es-CU" sz="3200" b="0" i="0" dirty="0">
                <a:solidFill>
                  <a:srgbClr val="000000"/>
                </a:solidFill>
                <a:effectLst/>
                <a:latin typeface="Verdana!important"/>
              </a:rPr>
              <a:t>Existirá prohibición sobreviniente cuando la causal de prohibición respectiva se produzca después de emitida la decisión inicial del procedimiento de contratación y antes del acto de adjudicación. En tal caso, la oferta afectada por la prohibición no podrá ser adjudicada y se liberará al oferente de todo compromiso con la Administración.</a:t>
            </a:r>
            <a:endParaRPr lang="es-CR" sz="3200" dirty="0"/>
          </a:p>
        </p:txBody>
      </p:sp>
    </p:spTree>
    <p:extLst>
      <p:ext uri="{BB962C8B-B14F-4D97-AF65-F5344CB8AC3E}">
        <p14:creationId xmlns:p14="http://schemas.microsoft.com/office/powerpoint/2010/main" val="2808756546"/>
      </p:ext>
    </p:extLst>
  </p:cSld>
  <p:clrMapOvr>
    <a:masterClrMapping/>
  </p:clrMapOvr>
  <p:transition spd="slow">
    <p:randomBar dir="vert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>
            <a:extLst>
              <a:ext uri="{FF2B5EF4-FFF2-40B4-BE49-F238E27FC236}">
                <a16:creationId xmlns:a16="http://schemas.microsoft.com/office/drawing/2014/main" id="{BFC52857-524A-6744-B2D3-7953F5164751}"/>
              </a:ext>
            </a:extLst>
          </p:cNvPr>
          <p:cNvSpPr/>
          <p:nvPr/>
        </p:nvSpPr>
        <p:spPr>
          <a:xfrm>
            <a:off x="-44669" y="-112986"/>
            <a:ext cx="9233337" cy="7083972"/>
          </a:xfrm>
          <a:prstGeom prst="rect">
            <a:avLst/>
          </a:prstGeom>
          <a:solidFill>
            <a:srgbClr val="008AA0"/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R" dirty="0"/>
          </a:p>
        </p:txBody>
      </p:sp>
      <p:pic>
        <p:nvPicPr>
          <p:cNvPr id="7" name="Imagen 6" descr="Dibujo en blanco y negro&#10;&#10;Descripción generada automáticamente con confianza baja">
            <a:extLst>
              <a:ext uri="{FF2B5EF4-FFF2-40B4-BE49-F238E27FC236}">
                <a16:creationId xmlns:a16="http://schemas.microsoft.com/office/drawing/2014/main" id="{A584B03F-684C-0D47-9A3E-AF9740D5DEE2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 amt="8000"/>
          </a:blip>
          <a:stretch>
            <a:fillRect/>
          </a:stretch>
        </p:blipFill>
        <p:spPr>
          <a:xfrm>
            <a:off x="225669" y="681037"/>
            <a:ext cx="8247827" cy="4724034"/>
          </a:xfrm>
          <a:prstGeom prst="rect">
            <a:avLst/>
          </a:prstGeom>
          <a:effectLst>
            <a:outerShdw blurRad="50800" dist="50800" dir="5400000" algn="ctr" rotWithShape="0">
              <a:srgbClr val="000000">
                <a:alpha val="92000"/>
              </a:srgbClr>
            </a:outerShdw>
            <a:reflection blurRad="6350" stA="52000" endA="300" endPos="35000" dir="5400000" sy="-100000" algn="bl" rotWithShape="0"/>
          </a:effectLst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F67F5260-1B62-4298-A6B3-909FE5AB15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49" y="365126"/>
            <a:ext cx="8289681" cy="1325563"/>
          </a:xfrm>
        </p:spPr>
        <p:txBody>
          <a:bodyPr>
            <a:normAutofit fontScale="90000"/>
          </a:bodyPr>
          <a:lstStyle/>
          <a:p>
            <a:pPr algn="ctr"/>
            <a:br>
              <a:rPr lang="es-CR" b="1" dirty="0">
                <a:solidFill>
                  <a:schemeClr val="bg1"/>
                </a:solidFill>
              </a:rPr>
            </a:br>
            <a:br>
              <a:rPr lang="es-CR" b="1" dirty="0">
                <a:solidFill>
                  <a:schemeClr val="bg1"/>
                </a:solidFill>
              </a:rPr>
            </a:br>
            <a:r>
              <a:rPr lang="es-CR" b="1" dirty="0">
                <a:solidFill>
                  <a:schemeClr val="bg1"/>
                </a:solidFill>
              </a:rPr>
              <a:t>ARTÍCULO 27-</a:t>
            </a:r>
            <a:br>
              <a:rPr lang="es-CR" b="1" dirty="0">
                <a:solidFill>
                  <a:schemeClr val="bg1"/>
                </a:solidFill>
              </a:rPr>
            </a:br>
            <a:r>
              <a:rPr lang="es-CU" b="0" i="0" dirty="0">
                <a:solidFill>
                  <a:schemeClr val="bg1"/>
                </a:solidFill>
                <a:effectLst/>
                <a:latin typeface="Verdana!important"/>
              </a:rPr>
              <a:t>Deber de abstención de los funcionarios</a:t>
            </a:r>
            <a:br>
              <a:rPr lang="es-CR" b="1" dirty="0">
                <a:solidFill>
                  <a:schemeClr val="bg1"/>
                </a:solidFill>
              </a:rPr>
            </a:br>
            <a:endParaRPr lang="es-CR" b="1" dirty="0">
              <a:solidFill>
                <a:schemeClr val="bg1"/>
              </a:solidFill>
            </a:endParaRP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26396C12-D117-4932-A5E0-C746DA96B3B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80729" y="2168801"/>
            <a:ext cx="8115184" cy="4486274"/>
          </a:xfrm>
          <a:solidFill>
            <a:schemeClr val="accent6">
              <a:lumMod val="20000"/>
              <a:lumOff val="80000"/>
              <a:alpha val="56000"/>
            </a:schemeClr>
          </a:solidFill>
          <a:ln>
            <a:solidFill>
              <a:schemeClr val="accent1"/>
            </a:solidFill>
          </a:ln>
        </p:spPr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r>
              <a:rPr lang="es-CU" sz="3300" b="0" i="0" dirty="0">
                <a:solidFill>
                  <a:srgbClr val="000000"/>
                </a:solidFill>
                <a:effectLst/>
                <a:latin typeface="Verdana!important"/>
              </a:rPr>
              <a:t>Aquellas personas servidoras públicas que intervengan en cualquier etapa de los procedimientos de contratación deberán abstenerse de participar en todo tipo de decisión de la que sea posible llegar a obtener algún beneficio para sí, su cónyuge, compañero o compañera en unión de hecho o sus parientes hasta el tercer grado por consanguinidad o afinidad. Igualmente, deberá abstenerse de todo tipo de decisión en aquellos casos donde participen terceros con los que tenga relaciones profesionales, laborales o de negocios y en los procedimientos en los que participen sociedades en las que las personas antes referidas ejerzan algún puesto de dirección o representación o tengan participación en el capital social o sean beneficiarias finales.</a:t>
            </a:r>
          </a:p>
          <a:p>
            <a:pPr marL="0" indent="0" algn="just">
              <a:buNone/>
            </a:pPr>
            <a:endParaRPr lang="es-CR" dirty="0"/>
          </a:p>
        </p:txBody>
      </p:sp>
    </p:spTree>
    <p:extLst>
      <p:ext uri="{BB962C8B-B14F-4D97-AF65-F5344CB8AC3E}">
        <p14:creationId xmlns:p14="http://schemas.microsoft.com/office/powerpoint/2010/main" val="83082244"/>
      </p:ext>
    </p:extLst>
  </p:cSld>
  <p:clrMapOvr>
    <a:masterClrMapping/>
  </p:clrMapOvr>
  <p:transition spd="slow">
    <p:randomBar dir="vert"/>
  </p:transition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358</TotalTime>
  <Words>291</Words>
  <Application>Microsoft Office PowerPoint</Application>
  <PresentationFormat>Carta (216 x 279 mm)</PresentationFormat>
  <Paragraphs>14</Paragraphs>
  <Slides>4</Slides>
  <Notes>4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10" baseType="lpstr">
      <vt:lpstr>Amasis MT Pro</vt:lpstr>
      <vt:lpstr>Arial</vt:lpstr>
      <vt:lpstr>Calibri</vt:lpstr>
      <vt:lpstr>Calibri Light</vt:lpstr>
      <vt:lpstr>Verdana!important</vt:lpstr>
      <vt:lpstr>Tema de Office</vt:lpstr>
      <vt:lpstr>Presentación de PowerPoint</vt:lpstr>
      <vt:lpstr>  ARTÍCULO 25-  Participación de los servidores públicos dentro del procedimiento de contratación pública  </vt:lpstr>
      <vt:lpstr> ARTÍCULO 26- Prohibición sobreviniente </vt:lpstr>
      <vt:lpstr>  ARTÍCULO 27- Deber de abstención de los funcionarios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Ana Mariela Rodríguez Guillén</dc:creator>
  <cp:lastModifiedBy>Natalia Obregón Alemán</cp:lastModifiedBy>
  <cp:revision>34</cp:revision>
  <dcterms:created xsi:type="dcterms:W3CDTF">2021-01-18T20:49:03Z</dcterms:created>
  <dcterms:modified xsi:type="dcterms:W3CDTF">2022-06-16T15:28:18Z</dcterms:modified>
</cp:coreProperties>
</file>