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D2E7C3"/>
    <a:srgbClr val="750806"/>
    <a:srgbClr val="A63406"/>
    <a:srgbClr val="008AA0"/>
    <a:srgbClr val="D14100"/>
    <a:srgbClr val="B97D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32"/>
    <p:restoredTop sz="94709"/>
  </p:normalViewPr>
  <p:slideViewPr>
    <p:cSldViewPr snapToGrid="0" snapToObjects="1">
      <p:cViewPr varScale="1">
        <p:scale>
          <a:sx n="64" d="100"/>
          <a:sy n="64" d="100"/>
        </p:scale>
        <p:origin x="1764" y="-6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AA819-6C8B-EB49-A776-7F8EB40FD3DB}" type="datetimeFigureOut">
              <a:rPr lang="es-CR" smtClean="0"/>
              <a:t>16/6/2022</a:t>
            </a:fld>
            <a:endParaRPr lang="es-CR"/>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2D2CD-B65C-5E4B-B541-E0532403FB7F}" type="slidenum">
              <a:rPr lang="es-CR" smtClean="0"/>
              <a:t>‹Nº›</a:t>
            </a:fld>
            <a:endParaRPr lang="es-CR"/>
          </a:p>
        </p:txBody>
      </p:sp>
    </p:spTree>
    <p:extLst>
      <p:ext uri="{BB962C8B-B14F-4D97-AF65-F5344CB8AC3E}">
        <p14:creationId xmlns:p14="http://schemas.microsoft.com/office/powerpoint/2010/main" val="216970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1</a:t>
            </a:fld>
            <a:endParaRPr lang="es-CR"/>
          </a:p>
        </p:txBody>
      </p:sp>
    </p:spTree>
    <p:extLst>
      <p:ext uri="{BB962C8B-B14F-4D97-AF65-F5344CB8AC3E}">
        <p14:creationId xmlns:p14="http://schemas.microsoft.com/office/powerpoint/2010/main" val="174350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2</a:t>
            </a:fld>
            <a:endParaRPr lang="es-CR"/>
          </a:p>
        </p:txBody>
      </p:sp>
    </p:spTree>
    <p:extLst>
      <p:ext uri="{BB962C8B-B14F-4D97-AF65-F5344CB8AC3E}">
        <p14:creationId xmlns:p14="http://schemas.microsoft.com/office/powerpoint/2010/main" val="76463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3</a:t>
            </a:fld>
            <a:endParaRPr lang="es-CR"/>
          </a:p>
        </p:txBody>
      </p:sp>
    </p:spTree>
    <p:extLst>
      <p:ext uri="{BB962C8B-B14F-4D97-AF65-F5344CB8AC3E}">
        <p14:creationId xmlns:p14="http://schemas.microsoft.com/office/powerpoint/2010/main" val="2227608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4</a:t>
            </a:fld>
            <a:endParaRPr lang="es-CR"/>
          </a:p>
        </p:txBody>
      </p:sp>
    </p:spTree>
    <p:extLst>
      <p:ext uri="{BB962C8B-B14F-4D97-AF65-F5344CB8AC3E}">
        <p14:creationId xmlns:p14="http://schemas.microsoft.com/office/powerpoint/2010/main" val="3980738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5</a:t>
            </a:fld>
            <a:endParaRPr lang="es-CR"/>
          </a:p>
        </p:txBody>
      </p:sp>
    </p:spTree>
    <p:extLst>
      <p:ext uri="{BB962C8B-B14F-4D97-AF65-F5344CB8AC3E}">
        <p14:creationId xmlns:p14="http://schemas.microsoft.com/office/powerpoint/2010/main" val="2069675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6</a:t>
            </a:fld>
            <a:endParaRPr lang="es-CR"/>
          </a:p>
        </p:txBody>
      </p:sp>
    </p:spTree>
    <p:extLst>
      <p:ext uri="{BB962C8B-B14F-4D97-AF65-F5344CB8AC3E}">
        <p14:creationId xmlns:p14="http://schemas.microsoft.com/office/powerpoint/2010/main" val="2310787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7</a:t>
            </a:fld>
            <a:endParaRPr lang="es-CR"/>
          </a:p>
        </p:txBody>
      </p:sp>
    </p:spTree>
    <p:extLst>
      <p:ext uri="{BB962C8B-B14F-4D97-AF65-F5344CB8AC3E}">
        <p14:creationId xmlns:p14="http://schemas.microsoft.com/office/powerpoint/2010/main" val="162158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R" dirty="0"/>
          </a:p>
        </p:txBody>
      </p:sp>
      <p:sp>
        <p:nvSpPr>
          <p:cNvPr id="4" name="Marcador de número de diapositiva 3"/>
          <p:cNvSpPr>
            <a:spLocks noGrp="1"/>
          </p:cNvSpPr>
          <p:nvPr>
            <p:ph type="sldNum" sz="quarter" idx="5"/>
          </p:nvPr>
        </p:nvSpPr>
        <p:spPr/>
        <p:txBody>
          <a:bodyPr/>
          <a:lstStyle/>
          <a:p>
            <a:fld id="{1932D2CD-B65C-5E4B-B541-E0532403FB7F}" type="slidenum">
              <a:rPr lang="es-CR" smtClean="0"/>
              <a:t>8</a:t>
            </a:fld>
            <a:endParaRPr lang="es-CR"/>
          </a:p>
        </p:txBody>
      </p:sp>
    </p:spTree>
    <p:extLst>
      <p:ext uri="{BB962C8B-B14F-4D97-AF65-F5344CB8AC3E}">
        <p14:creationId xmlns:p14="http://schemas.microsoft.com/office/powerpoint/2010/main" val="4134555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16/6/2022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52032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16/6/2022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61214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16/6/2022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02775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469E42E-F968-0C4E-AFB5-831C1FF09A09}" type="datetimeFigureOut">
              <a:rPr lang="es-CR" smtClean="0"/>
              <a:t>16/6/2022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40934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F469E42E-F968-0C4E-AFB5-831C1FF09A09}" type="datetimeFigureOut">
              <a:rPr lang="es-CR" smtClean="0"/>
              <a:t>16/6/2022</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23932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469E42E-F968-0C4E-AFB5-831C1FF09A09}" type="datetimeFigureOut">
              <a:rPr lang="es-CR" smtClean="0"/>
              <a:t>16/6/2022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102268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469E42E-F968-0C4E-AFB5-831C1FF09A09}" type="datetimeFigureOut">
              <a:rPr lang="es-CR" smtClean="0"/>
              <a:t>16/6/2022</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34882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469E42E-F968-0C4E-AFB5-831C1FF09A09}" type="datetimeFigureOut">
              <a:rPr lang="es-CR" smtClean="0"/>
              <a:t>16/6/2022</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13177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9E42E-F968-0C4E-AFB5-831C1FF09A09}" type="datetimeFigureOut">
              <a:rPr lang="es-CR" smtClean="0"/>
              <a:t>16/6/2022</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67046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16/6/2022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8767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469E42E-F968-0C4E-AFB5-831C1FF09A09}" type="datetimeFigureOut">
              <a:rPr lang="es-CR" smtClean="0"/>
              <a:t>16/6/2022</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B3B91673-1409-3542-8798-EBA4F6E63C2A}" type="slidenum">
              <a:rPr lang="es-CR" smtClean="0"/>
              <a:t>‹Nº›</a:t>
            </a:fld>
            <a:endParaRPr lang="es-CR"/>
          </a:p>
        </p:txBody>
      </p:sp>
    </p:spTree>
    <p:extLst>
      <p:ext uri="{BB962C8B-B14F-4D97-AF65-F5344CB8AC3E}">
        <p14:creationId xmlns:p14="http://schemas.microsoft.com/office/powerpoint/2010/main" val="40276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9E42E-F968-0C4E-AFB5-831C1FF09A09}" type="datetimeFigureOut">
              <a:rPr lang="es-CR" smtClean="0"/>
              <a:t>16/6/2022</a:t>
            </a:fld>
            <a:endParaRPr lang="es-C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B91673-1409-3542-8798-EBA4F6E63C2A}" type="slidenum">
              <a:rPr lang="es-CR" smtClean="0"/>
              <a:t>‹Nº›</a:t>
            </a:fld>
            <a:endParaRPr lang="es-CR"/>
          </a:p>
        </p:txBody>
      </p:sp>
    </p:spTree>
    <p:extLst>
      <p:ext uri="{BB962C8B-B14F-4D97-AF65-F5344CB8AC3E}">
        <p14:creationId xmlns:p14="http://schemas.microsoft.com/office/powerpoint/2010/main" val="100871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E7A749A-C5C0-7441-ADDB-67D0F6B9E601}"/>
              </a:ext>
            </a:extLst>
          </p:cNvPr>
          <p:cNvSpPr/>
          <p:nvPr/>
        </p:nvSpPr>
        <p:spPr>
          <a:xfrm>
            <a:off x="-44669" y="-105036"/>
            <a:ext cx="9233337" cy="7083972"/>
          </a:xfrm>
          <a:prstGeom prst="rect">
            <a:avLst/>
          </a:prstGeom>
          <a:solidFill>
            <a:schemeClr val="tx2">
              <a:lumMod val="75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3" name="Imagen 2" descr="Logotipo, nombre de la empresa&#10;&#10;Descripción generada automáticamente">
            <a:extLst>
              <a:ext uri="{FF2B5EF4-FFF2-40B4-BE49-F238E27FC236}">
                <a16:creationId xmlns:a16="http://schemas.microsoft.com/office/drawing/2014/main" id="{C75D70D0-9E7E-2046-AF5F-E8769C074778}"/>
              </a:ext>
            </a:extLst>
          </p:cNvPr>
          <p:cNvPicPr>
            <a:picLocks noChangeAspect="1"/>
          </p:cNvPicPr>
          <p:nvPr/>
        </p:nvPicPr>
        <p:blipFill>
          <a:blip r:embed="rId3"/>
          <a:stretch>
            <a:fillRect/>
          </a:stretch>
        </p:blipFill>
        <p:spPr>
          <a:xfrm>
            <a:off x="3229483" y="0"/>
            <a:ext cx="2227846" cy="2025315"/>
          </a:xfrm>
          <a:prstGeom prst="rect">
            <a:avLst/>
          </a:prstGeom>
        </p:spPr>
      </p:pic>
      <p:sp>
        <p:nvSpPr>
          <p:cNvPr id="2" name="Rectángulo 1">
            <a:extLst>
              <a:ext uri="{FF2B5EF4-FFF2-40B4-BE49-F238E27FC236}">
                <a16:creationId xmlns:a16="http://schemas.microsoft.com/office/drawing/2014/main" id="{B4A18E5F-2311-488D-9E5A-A8FBCCC1A7C9}"/>
              </a:ext>
            </a:extLst>
          </p:cNvPr>
          <p:cNvSpPr/>
          <p:nvPr/>
        </p:nvSpPr>
        <p:spPr>
          <a:xfrm>
            <a:off x="685806" y="2071913"/>
            <a:ext cx="7570954" cy="18029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R" dirty="0">
                <a:latin typeface="Amasis MT Pro" panose="020B0604020202020204" pitchFamily="18" charset="0"/>
              </a:rPr>
              <a:t>Proveeduría Institucional.</a:t>
            </a:r>
          </a:p>
          <a:p>
            <a:pPr algn="ctr"/>
            <a:r>
              <a:rPr lang="es-CR" dirty="0">
                <a:latin typeface="Amasis MT Pro" panose="020B0604020202020204" pitchFamily="18" charset="0"/>
              </a:rPr>
              <a:t>Cápsula Informativa Marzo.</a:t>
            </a:r>
          </a:p>
          <a:p>
            <a:pPr algn="ctr"/>
            <a:r>
              <a:rPr lang="es-CR" dirty="0">
                <a:latin typeface="Amasis MT Pro" panose="020B0604020202020204" pitchFamily="18" charset="0"/>
              </a:rPr>
              <a:t> </a:t>
            </a:r>
            <a:r>
              <a:rPr lang="es-CR" dirty="0">
                <a:solidFill>
                  <a:schemeClr val="bg1"/>
                </a:solidFill>
                <a:latin typeface="Amasis MT Pro" panose="020B0604020202020204" pitchFamily="18" charset="0"/>
              </a:rPr>
              <a:t>Nueva “</a:t>
            </a:r>
            <a:r>
              <a:rPr lang="es-CR" dirty="0">
                <a:latin typeface="Amasis MT Pro" panose="020B0604020202020204" pitchFamily="18" charset="0"/>
              </a:rPr>
              <a:t>Ley General de Contratación Pública” </a:t>
            </a:r>
            <a:r>
              <a:rPr lang="es-CR" dirty="0" err="1">
                <a:solidFill>
                  <a:schemeClr val="bg1"/>
                </a:solidFill>
                <a:latin typeface="Amasis MT Pro" panose="020B0604020202020204" pitchFamily="18" charset="0"/>
              </a:rPr>
              <a:t>N°</a:t>
            </a:r>
            <a:r>
              <a:rPr lang="es-CR" dirty="0">
                <a:solidFill>
                  <a:schemeClr val="bg1"/>
                </a:solidFill>
                <a:latin typeface="Amasis MT Pro" panose="020B0604020202020204" pitchFamily="18" charset="0"/>
              </a:rPr>
              <a:t>  9986 </a:t>
            </a:r>
          </a:p>
          <a:p>
            <a:pPr algn="ctr"/>
            <a:r>
              <a:rPr lang="es-CR" dirty="0">
                <a:solidFill>
                  <a:schemeClr val="bg1"/>
                </a:solidFill>
                <a:latin typeface="Amasis MT Pro" panose="020B0604020202020204" pitchFamily="18" charset="0"/>
              </a:rPr>
              <a:t>del 27 de mayo 2021</a:t>
            </a:r>
          </a:p>
          <a:p>
            <a:pPr algn="ctr"/>
            <a:endParaRPr lang="es-CR" dirty="0"/>
          </a:p>
        </p:txBody>
      </p:sp>
      <p:pic>
        <p:nvPicPr>
          <p:cNvPr id="5" name="Imagen 4">
            <a:extLst>
              <a:ext uri="{FF2B5EF4-FFF2-40B4-BE49-F238E27FC236}">
                <a16:creationId xmlns:a16="http://schemas.microsoft.com/office/drawing/2014/main" id="{1360742D-0695-4BF7-A1D8-B859CF811614}"/>
              </a:ext>
            </a:extLst>
          </p:cNvPr>
          <p:cNvPicPr>
            <a:picLocks noChangeAspect="1"/>
          </p:cNvPicPr>
          <p:nvPr/>
        </p:nvPicPr>
        <p:blipFill>
          <a:blip r:embed="rId4"/>
          <a:stretch>
            <a:fillRect/>
          </a:stretch>
        </p:blipFill>
        <p:spPr>
          <a:xfrm>
            <a:off x="2395603" y="3698632"/>
            <a:ext cx="4839346" cy="2710034"/>
          </a:xfrm>
          <a:prstGeom prst="rect">
            <a:avLst/>
          </a:prstGeom>
        </p:spPr>
      </p:pic>
    </p:spTree>
    <p:extLst>
      <p:ext uri="{BB962C8B-B14F-4D97-AF65-F5344CB8AC3E}">
        <p14:creationId xmlns:p14="http://schemas.microsoft.com/office/powerpoint/2010/main" val="2807619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fontScale="77500" lnSpcReduction="20000"/>
          </a:bodyPr>
          <a:lstStyle/>
          <a:p>
            <a:pPr marL="0" indent="0" algn="just">
              <a:buNone/>
            </a:pPr>
            <a:r>
              <a:rPr lang="es-CU" b="0" i="0" dirty="0">
                <a:solidFill>
                  <a:srgbClr val="000000"/>
                </a:solidFill>
                <a:effectLst/>
                <a:latin typeface="Verdana!important"/>
              </a:rPr>
              <a:t>En los procedimientos de contratación pública tendrán prohibido participar como oferentes, en forma directa o indirecta:</a:t>
            </a:r>
          </a:p>
          <a:p>
            <a:pPr marL="0" indent="0" algn="just">
              <a:buNone/>
            </a:pPr>
            <a:endParaRPr lang="es-CU" dirty="0">
              <a:solidFill>
                <a:srgbClr val="000000"/>
              </a:solidFill>
              <a:latin typeface="Verdana!important"/>
            </a:endParaRPr>
          </a:p>
          <a:p>
            <a:pPr marL="0" indent="0" algn="just">
              <a:buNone/>
            </a:pPr>
            <a:r>
              <a:rPr lang="es-CU" dirty="0">
                <a:solidFill>
                  <a:srgbClr val="000000"/>
                </a:solidFill>
                <a:latin typeface="Verdana!important"/>
              </a:rPr>
              <a:t>a)El presidente y los vicepresidentes de la República; los ministros, con cartera o sin ella; los viceministros; los diputados de la Asamblea Legislativa; los magistrados propietarios y suplentes del Poder Judicial y del Tribunal Supremo de Elecciones; el contralor y el subcontralor Generales de la República; el defensor y el defensor adjunto de los Habitantes; el procurador general y el procurador general adjunto de la República; el tesorero y el subtesorero nacionales, el fiscal general de la República, el director y el subdirector de Contratación Pública; el regulador general de la República; los superintendentes de entidades financieras, de Valores, de Seguros y de Pensiones, así como los respectivos intendentes y los jerarcas de la Superintendencia de Telecomunicaciones. En los casos de puestos de elección popular, la prohibición comenzará a surtir efectos a partir de la publicación del respectivo nombramiento en La Gaceta.</a:t>
            </a:r>
          </a:p>
          <a:p>
            <a:pPr marL="0" indent="0" algn="just">
              <a:buNone/>
            </a:pPr>
            <a:endParaRPr lang="es-CU" dirty="0"/>
          </a:p>
        </p:txBody>
      </p:sp>
    </p:spTree>
    <p:extLst>
      <p:ext uri="{BB962C8B-B14F-4D97-AF65-F5344CB8AC3E}">
        <p14:creationId xmlns:p14="http://schemas.microsoft.com/office/powerpoint/2010/main" val="298195916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a:bodyPr>
          <a:lstStyle/>
          <a:p>
            <a:pPr marL="0" indent="0" algn="just">
              <a:buNone/>
            </a:pPr>
            <a:r>
              <a:rPr lang="es-CU" dirty="0">
                <a:solidFill>
                  <a:srgbClr val="000000"/>
                </a:solidFill>
                <a:latin typeface="Verdana!important"/>
              </a:rPr>
              <a:t>b) Todos los servidores públicos en los procedimientos de contratación pública que promueva la propia entidad en la que estos presten sus servicios, o que sean promovidos para atender las necesidades de la entidad en que laboran. Con la propia entidad, los miembros de junta directiva, los presidentes ejecutivos, los gerentes y los subgerentes, tanto de las instituciones descentralizadas como de las empresas públicas, los regidores y síndicos propietarios y suplentes y el alcalde y los vicealcaldes municipales.</a:t>
            </a:r>
            <a:endParaRPr lang="es-CU" dirty="0"/>
          </a:p>
        </p:txBody>
      </p:sp>
    </p:spTree>
    <p:extLst>
      <p:ext uri="{BB962C8B-B14F-4D97-AF65-F5344CB8AC3E}">
        <p14:creationId xmlns:p14="http://schemas.microsoft.com/office/powerpoint/2010/main" val="2331910316"/>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a:bodyPr>
          <a:lstStyle/>
          <a:p>
            <a:pPr marL="0" indent="0" algn="just">
              <a:buNone/>
            </a:pPr>
            <a:r>
              <a:rPr lang="es-CU" dirty="0">
                <a:solidFill>
                  <a:srgbClr val="000000"/>
                </a:solidFill>
                <a:latin typeface="Verdana!important"/>
              </a:rPr>
              <a:t>c)</a:t>
            </a:r>
            <a:r>
              <a:rPr lang="es-CU" b="0" i="0" dirty="0">
                <a:solidFill>
                  <a:srgbClr val="000000"/>
                </a:solidFill>
                <a:effectLst/>
                <a:latin typeface="Verdana!important"/>
              </a:rPr>
              <a:t> Las personas jurídicas privadas en cuyo capital social, en puestos directivos o de representación, participe alguna de las personas sujetas a prohibición o en las que estas sean beneficiarias finales</a:t>
            </a:r>
            <a:r>
              <a:rPr lang="es-CU" dirty="0">
                <a:solidFill>
                  <a:srgbClr val="000000"/>
                </a:solidFill>
                <a:latin typeface="Verdana!important"/>
              </a:rPr>
              <a:t>.</a:t>
            </a:r>
          </a:p>
          <a:p>
            <a:pPr marL="0" indent="0" algn="just">
              <a:buNone/>
            </a:pPr>
            <a:endParaRPr lang="es-CU" dirty="0">
              <a:solidFill>
                <a:srgbClr val="000000"/>
              </a:solidFill>
              <a:latin typeface="Verdana!important"/>
            </a:endParaRPr>
          </a:p>
          <a:p>
            <a:pPr marL="0" indent="0" algn="just">
              <a:buNone/>
            </a:pPr>
            <a:r>
              <a:rPr lang="es-CU" dirty="0">
                <a:solidFill>
                  <a:srgbClr val="000000"/>
                </a:solidFill>
                <a:latin typeface="Verdana!important"/>
              </a:rPr>
              <a:t>d) </a:t>
            </a:r>
            <a:r>
              <a:rPr lang="es-CU" b="0" i="0" dirty="0">
                <a:solidFill>
                  <a:srgbClr val="000000"/>
                </a:solidFill>
                <a:effectLst/>
                <a:latin typeface="Verdana!important"/>
              </a:rPr>
              <a:t>Las personas jurídicas sin fines de lucro, tales como asociaciones, fundaciones y cooperativas, en las cuales las personas sujetas a prohibición figuren como directivos, fundadores, representantes, asesores o que ostenten cualquier puesto con capacidad de decisión.</a:t>
            </a:r>
            <a:endParaRPr lang="es-CU" dirty="0"/>
          </a:p>
        </p:txBody>
      </p:sp>
    </p:spTree>
    <p:extLst>
      <p:ext uri="{BB962C8B-B14F-4D97-AF65-F5344CB8AC3E}">
        <p14:creationId xmlns:p14="http://schemas.microsoft.com/office/powerpoint/2010/main" val="3099803271"/>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fontScale="92500" lnSpcReduction="20000"/>
          </a:bodyPr>
          <a:lstStyle/>
          <a:p>
            <a:pPr marL="0" indent="0" algn="just">
              <a:buNone/>
            </a:pPr>
            <a:r>
              <a:rPr lang="es-CU" dirty="0">
                <a:solidFill>
                  <a:srgbClr val="000000"/>
                </a:solidFill>
                <a:latin typeface="Verdana!important"/>
              </a:rPr>
              <a:t>e) Las personas físicas que no se desempeñen como funcionarios del ente que promueve el concurso, o personas jurídicas que hayan intervenido como asesoras en cualquier etapa del procedimiento de contratación, que hayan participado en la elaboración de las especificaciones, los diseños y los planos respectivos, en la etapa de ejecución o deban participar en su fiscalización posterior, tendrán prohibida la participación en el procedimiento en el que hayan intervenido. Esta prohibición no se aplicará en los supuestos en que se liciten conjuntamente el diseño y la construcción de la obra, las variantes alternativas respecto de las especificaciones o los planos suministrados por la Administración, ni en aquellos casos derivados de un contrato de asociación público - privada donde se presenten tales supuestos</a:t>
            </a:r>
            <a:endParaRPr lang="es-CU" dirty="0"/>
          </a:p>
        </p:txBody>
      </p:sp>
    </p:spTree>
    <p:extLst>
      <p:ext uri="{BB962C8B-B14F-4D97-AF65-F5344CB8AC3E}">
        <p14:creationId xmlns:p14="http://schemas.microsoft.com/office/powerpoint/2010/main" val="4183328388"/>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a:bodyPr>
          <a:lstStyle/>
          <a:p>
            <a:pPr marL="0" indent="0" algn="just">
              <a:buNone/>
            </a:pPr>
            <a:r>
              <a:rPr lang="es-CU" dirty="0">
                <a:solidFill>
                  <a:srgbClr val="000000"/>
                </a:solidFill>
                <a:latin typeface="Verdana!important"/>
              </a:rPr>
              <a:t>f)</a:t>
            </a:r>
            <a:r>
              <a:rPr lang="es-CU" b="0" i="0" dirty="0">
                <a:solidFill>
                  <a:srgbClr val="000000"/>
                </a:solidFill>
                <a:effectLst/>
                <a:latin typeface="Verdana!important"/>
              </a:rPr>
              <a:t> Las personas jurídicas que contraten a un exservidor público que haya intervenido en alguna etapa del procedimiento. Esa intervención consistirá en la emisión de cualquier insumo que sea utilizado en el procedimiento en cuestión.</a:t>
            </a:r>
          </a:p>
          <a:p>
            <a:pPr marL="0" indent="0" algn="just">
              <a:buNone/>
            </a:pPr>
            <a:endParaRPr lang="es-CU" dirty="0">
              <a:solidFill>
                <a:srgbClr val="000000"/>
              </a:solidFill>
              <a:latin typeface="Verdana!important"/>
            </a:endParaRPr>
          </a:p>
          <a:p>
            <a:pPr marL="0" indent="0" algn="just">
              <a:buNone/>
            </a:pPr>
            <a:r>
              <a:rPr lang="es-CU" dirty="0">
                <a:solidFill>
                  <a:srgbClr val="000000"/>
                </a:solidFill>
                <a:latin typeface="Verdana!important"/>
              </a:rPr>
              <a:t>g) </a:t>
            </a:r>
            <a:r>
              <a:rPr lang="es-CU" b="0" i="0" dirty="0">
                <a:solidFill>
                  <a:srgbClr val="000000"/>
                </a:solidFill>
                <a:effectLst/>
                <a:latin typeface="Verdana!important"/>
              </a:rPr>
              <a:t>Los grupos de interés económico en los cuales participe alguna de las personas físicas o jurídicas privadas sujetas a la prohibición.</a:t>
            </a:r>
            <a:endParaRPr lang="es-CU" dirty="0"/>
          </a:p>
        </p:txBody>
      </p:sp>
    </p:spTree>
    <p:extLst>
      <p:ext uri="{BB962C8B-B14F-4D97-AF65-F5344CB8AC3E}">
        <p14:creationId xmlns:p14="http://schemas.microsoft.com/office/powerpoint/2010/main" val="374286626"/>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a:bodyPr>
          <a:lstStyle/>
          <a:p>
            <a:pPr marL="0" indent="0" algn="just">
              <a:buNone/>
            </a:pPr>
            <a:r>
              <a:rPr lang="es-CU" dirty="0">
                <a:solidFill>
                  <a:srgbClr val="000000"/>
                </a:solidFill>
                <a:latin typeface="Verdana!important"/>
              </a:rPr>
              <a:t>h)</a:t>
            </a:r>
            <a:r>
              <a:rPr lang="es-CU" b="0" i="0" dirty="0">
                <a:solidFill>
                  <a:srgbClr val="000000"/>
                </a:solidFill>
                <a:effectLst/>
                <a:latin typeface="Verdana!important"/>
              </a:rPr>
              <a:t> Los oferentes en los que dentro de la lista de subcontratistas figure alguna de las personas físicas o jurídicas sujetas a la prohibición.</a:t>
            </a:r>
          </a:p>
          <a:p>
            <a:pPr marL="0" indent="0" algn="just">
              <a:buNone/>
            </a:pPr>
            <a:endParaRPr lang="es-CU" dirty="0">
              <a:solidFill>
                <a:srgbClr val="000000"/>
              </a:solidFill>
              <a:latin typeface="Verdana!important"/>
            </a:endParaRPr>
          </a:p>
          <a:p>
            <a:pPr marL="0" indent="0" algn="just">
              <a:buNone/>
            </a:pPr>
            <a:r>
              <a:rPr lang="es-CU" dirty="0">
                <a:solidFill>
                  <a:srgbClr val="000000"/>
                </a:solidFill>
                <a:latin typeface="Verdana!important"/>
              </a:rPr>
              <a:t>i) </a:t>
            </a:r>
            <a:r>
              <a:rPr lang="es-CU" b="0" i="0" dirty="0">
                <a:solidFill>
                  <a:srgbClr val="000000"/>
                </a:solidFill>
                <a:effectLst/>
                <a:latin typeface="Verdana!important"/>
              </a:rPr>
              <a:t> Los sujetos privados que ofrezcan bienes, obras y servicios en asociación con una entidad pública, en los cuales participe alguna de las personas físicas o jurídicas sujetas a la prohibición.</a:t>
            </a:r>
            <a:endParaRPr lang="es-CU" dirty="0"/>
          </a:p>
        </p:txBody>
      </p:sp>
    </p:spTree>
    <p:extLst>
      <p:ext uri="{BB962C8B-B14F-4D97-AF65-F5344CB8AC3E}">
        <p14:creationId xmlns:p14="http://schemas.microsoft.com/office/powerpoint/2010/main" val="1985577155"/>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FC52857-524A-6744-B2D3-7953F5164751}"/>
              </a:ext>
            </a:extLst>
          </p:cNvPr>
          <p:cNvSpPr/>
          <p:nvPr/>
        </p:nvSpPr>
        <p:spPr>
          <a:xfrm>
            <a:off x="-44669" y="-112986"/>
            <a:ext cx="9233337" cy="7083972"/>
          </a:xfrm>
          <a:prstGeom prst="rect">
            <a:avLst/>
          </a:prstGeom>
          <a:solidFill>
            <a:srgbClr val="008AA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dirty="0"/>
          </a:p>
        </p:txBody>
      </p:sp>
      <p:pic>
        <p:nvPicPr>
          <p:cNvPr id="7" name="Imagen 6" descr="Dibujo en blanco y negro&#10;&#10;Descripción generada automáticamente con confianza baja">
            <a:extLst>
              <a:ext uri="{FF2B5EF4-FFF2-40B4-BE49-F238E27FC236}">
                <a16:creationId xmlns:a16="http://schemas.microsoft.com/office/drawing/2014/main" id="{A584B03F-684C-0D47-9A3E-AF9740D5DEE2}"/>
              </a:ext>
            </a:extLst>
          </p:cNvPr>
          <p:cNvPicPr>
            <a:picLocks noChangeAspect="1"/>
          </p:cNvPicPr>
          <p:nvPr/>
        </p:nvPicPr>
        <p:blipFill>
          <a:blip r:embed="rId3">
            <a:alphaModFix amt="8000"/>
          </a:blip>
          <a:stretch>
            <a:fillRect/>
          </a:stretch>
        </p:blipFill>
        <p:spPr>
          <a:xfrm>
            <a:off x="225669" y="681037"/>
            <a:ext cx="8247827" cy="4724034"/>
          </a:xfrm>
          <a:prstGeom prst="rect">
            <a:avLst/>
          </a:prstGeom>
          <a:effectLst>
            <a:outerShdw blurRad="50800" dist="50800" dir="5400000" algn="ctr" rotWithShape="0">
              <a:srgbClr val="000000">
                <a:alpha val="92000"/>
              </a:srgbClr>
            </a:outerShdw>
            <a:reflection blurRad="6350" stA="52000" endA="300" endPos="35000" dir="5400000" sy="-100000" algn="bl" rotWithShape="0"/>
          </a:effectLst>
        </p:spPr>
      </p:pic>
      <p:sp>
        <p:nvSpPr>
          <p:cNvPr id="2" name="Título 1">
            <a:extLst>
              <a:ext uri="{FF2B5EF4-FFF2-40B4-BE49-F238E27FC236}">
                <a16:creationId xmlns:a16="http://schemas.microsoft.com/office/drawing/2014/main" id="{F67F5260-1B62-4298-A6B3-909FE5AB15B4}"/>
              </a:ext>
            </a:extLst>
          </p:cNvPr>
          <p:cNvSpPr>
            <a:spLocks noGrp="1"/>
          </p:cNvSpPr>
          <p:nvPr>
            <p:ph type="title"/>
          </p:nvPr>
        </p:nvSpPr>
        <p:spPr/>
        <p:txBody>
          <a:bodyPr/>
          <a:lstStyle/>
          <a:p>
            <a:pPr algn="ctr"/>
            <a:r>
              <a:rPr lang="es-CU" b="0" i="0" dirty="0">
                <a:solidFill>
                  <a:schemeClr val="bg1"/>
                </a:solidFill>
                <a:effectLst/>
                <a:latin typeface="Verdana!important"/>
              </a:rPr>
              <a:t>ARTÍCULO </a:t>
            </a:r>
            <a:r>
              <a:rPr lang="es-CU" dirty="0">
                <a:solidFill>
                  <a:schemeClr val="bg1"/>
                </a:solidFill>
                <a:latin typeface="Verdana!important"/>
              </a:rPr>
              <a:t>28</a:t>
            </a:r>
            <a:r>
              <a:rPr lang="es-CU" b="0" i="0" dirty="0">
                <a:solidFill>
                  <a:schemeClr val="bg1"/>
                </a:solidFill>
                <a:effectLst/>
                <a:latin typeface="Verdana!important"/>
              </a:rPr>
              <a:t>-</a:t>
            </a:r>
            <a:br>
              <a:rPr lang="es-CU" b="0" i="0" dirty="0">
                <a:solidFill>
                  <a:schemeClr val="bg1"/>
                </a:solidFill>
                <a:effectLst/>
                <a:latin typeface="Verdana!important"/>
              </a:rPr>
            </a:br>
            <a:r>
              <a:rPr lang="es-CU" b="0" i="0" dirty="0">
                <a:solidFill>
                  <a:schemeClr val="bg1"/>
                </a:solidFill>
                <a:effectLst/>
                <a:latin typeface="Verdana!important"/>
              </a:rPr>
              <a:t>Alcance de prohibición</a:t>
            </a:r>
            <a:endParaRPr lang="es-CR" b="1" dirty="0">
              <a:solidFill>
                <a:schemeClr val="bg1"/>
              </a:solidFill>
            </a:endParaRPr>
          </a:p>
        </p:txBody>
      </p:sp>
      <p:sp>
        <p:nvSpPr>
          <p:cNvPr id="3" name="Marcador de contenido 2">
            <a:extLst>
              <a:ext uri="{FF2B5EF4-FFF2-40B4-BE49-F238E27FC236}">
                <a16:creationId xmlns:a16="http://schemas.microsoft.com/office/drawing/2014/main" id="{4BDC2D78-64D6-4F9B-8960-E3FF7E743DC2}"/>
              </a:ext>
            </a:extLst>
          </p:cNvPr>
          <p:cNvSpPr>
            <a:spLocks noGrp="1"/>
          </p:cNvSpPr>
          <p:nvPr>
            <p:ph sz="half" idx="1"/>
          </p:nvPr>
        </p:nvSpPr>
        <p:spPr>
          <a:xfrm>
            <a:off x="628650" y="1825626"/>
            <a:ext cx="7886700" cy="4919948"/>
          </a:xfrm>
          <a:solidFill>
            <a:schemeClr val="accent6">
              <a:lumMod val="40000"/>
              <a:lumOff val="60000"/>
            </a:schemeClr>
          </a:solidFill>
        </p:spPr>
        <p:txBody>
          <a:bodyPr>
            <a:normAutofit lnSpcReduction="10000"/>
          </a:bodyPr>
          <a:lstStyle/>
          <a:p>
            <a:pPr marL="0" indent="0" algn="just">
              <a:buNone/>
            </a:pPr>
            <a:r>
              <a:rPr lang="es-CU" dirty="0">
                <a:solidFill>
                  <a:srgbClr val="000000"/>
                </a:solidFill>
                <a:latin typeface="Verdana!important"/>
              </a:rPr>
              <a:t>j)</a:t>
            </a:r>
            <a:r>
              <a:rPr lang="es-CU" b="0" i="0" dirty="0">
                <a:solidFill>
                  <a:srgbClr val="000000"/>
                </a:solidFill>
                <a:effectLst/>
                <a:latin typeface="Verdana!important"/>
              </a:rPr>
              <a:t>  El cónyuge, el compañero o la compañera en unión de hecho de los funcionarios que originan la prohibición, así como sus parientes por consanguinidad o afinidad hasta el tercer grado inclusive.</a:t>
            </a:r>
          </a:p>
          <a:p>
            <a:pPr marL="0" indent="0" algn="just">
              <a:buNone/>
            </a:pPr>
            <a:endParaRPr lang="es-CU" dirty="0">
              <a:solidFill>
                <a:srgbClr val="000000"/>
              </a:solidFill>
              <a:latin typeface="Verdana!important"/>
            </a:endParaRPr>
          </a:p>
          <a:p>
            <a:pPr marL="0" indent="0" algn="just">
              <a:buNone/>
            </a:pPr>
            <a:r>
              <a:rPr lang="es-CU" dirty="0">
                <a:solidFill>
                  <a:srgbClr val="000000"/>
                </a:solidFill>
                <a:latin typeface="Verdana!important"/>
              </a:rPr>
              <a:t>k)</a:t>
            </a:r>
            <a:r>
              <a:rPr lang="es-CU" b="0" i="0" dirty="0">
                <a:solidFill>
                  <a:srgbClr val="000000"/>
                </a:solidFill>
                <a:effectLst/>
                <a:latin typeface="Verdana!important"/>
              </a:rPr>
              <a:t> Las personas jurídicas en las cuales tengan participación en el capital social, sean beneficiarios finales de estas o ejerzan algún puesto de dirección o representación, el cónyuge, el compañero, la compañera o los parientes indicados en el inciso anterior.</a:t>
            </a:r>
            <a:endParaRPr lang="es-CU" dirty="0"/>
          </a:p>
        </p:txBody>
      </p:sp>
    </p:spTree>
    <p:extLst>
      <p:ext uri="{BB962C8B-B14F-4D97-AF65-F5344CB8AC3E}">
        <p14:creationId xmlns:p14="http://schemas.microsoft.com/office/powerpoint/2010/main" val="1349086320"/>
      </p:ext>
    </p:extLst>
  </p:cSld>
  <p:clrMapOvr>
    <a:masterClrMapping/>
  </p:clrMapOvr>
  <p:transition spd="slow">
    <p:randomBar dir="vert"/>
  </p:transition>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358</TotalTime>
  <Words>759</Words>
  <Application>Microsoft Office PowerPoint</Application>
  <PresentationFormat>Carta (216 x 279 mm)</PresentationFormat>
  <Paragraphs>36</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Amasis MT Pro</vt:lpstr>
      <vt:lpstr>Arial</vt:lpstr>
      <vt:lpstr>Calibri</vt:lpstr>
      <vt:lpstr>Calibri Light</vt:lpstr>
      <vt:lpstr>Verdana!important</vt:lpstr>
      <vt:lpstr>Tema de Office</vt:lpstr>
      <vt:lpstr>Presentación de PowerPoint</vt:lpstr>
      <vt:lpstr>ARTÍCULO 28- Alcance de prohibición</vt:lpstr>
      <vt:lpstr>ARTÍCULO 28- Alcance de prohibición</vt:lpstr>
      <vt:lpstr>ARTÍCULO 28- Alcance de prohibición</vt:lpstr>
      <vt:lpstr>ARTÍCULO 28- Alcance de prohibición</vt:lpstr>
      <vt:lpstr>ARTÍCULO 28- Alcance de prohibición</vt:lpstr>
      <vt:lpstr>ARTÍCULO 28- Alcance de prohibición</vt:lpstr>
      <vt:lpstr>ARTÍCULO 28- Alcance de prohibición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Mariela Rodríguez Guillén</dc:creator>
  <cp:lastModifiedBy>Natalia Obregón Alemán</cp:lastModifiedBy>
  <cp:revision>33</cp:revision>
  <dcterms:created xsi:type="dcterms:W3CDTF">2021-01-18T20:49:03Z</dcterms:created>
  <dcterms:modified xsi:type="dcterms:W3CDTF">2022-06-16T15:47:09Z</dcterms:modified>
</cp:coreProperties>
</file>