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6" r:id="rId2"/>
    <p:sldId id="259" r:id="rId3"/>
    <p:sldId id="258" r:id="rId4"/>
    <p:sldId id="260" r:id="rId5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FF"/>
    <a:srgbClr val="D2E7C3"/>
    <a:srgbClr val="750806"/>
    <a:srgbClr val="A63406"/>
    <a:srgbClr val="008AA0"/>
    <a:srgbClr val="D14100"/>
    <a:srgbClr val="B97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41" autoAdjust="0"/>
    <p:restoredTop sz="94709"/>
  </p:normalViewPr>
  <p:slideViewPr>
    <p:cSldViewPr snapToGrid="0" snapToObjects="1">
      <p:cViewPr varScale="1">
        <p:scale>
          <a:sx n="64" d="100"/>
          <a:sy n="64" d="100"/>
        </p:scale>
        <p:origin x="17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AA819-6C8B-EB49-A776-7F8EB40FD3DB}" type="datetimeFigureOut">
              <a:rPr lang="es-CR" smtClean="0"/>
              <a:t>16/6/2022</a:t>
            </a:fld>
            <a:endParaRPr lang="es-C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32D2CD-B65C-5E4B-B541-E0532403FB7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69701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2D2CD-B65C-5E4B-B541-E0532403FB7F}" type="slidenum">
              <a:rPr lang="es-CR" smtClean="0"/>
              <a:t>1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43501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2D2CD-B65C-5E4B-B541-E0532403FB7F}" type="slidenum">
              <a:rPr lang="es-CR" smtClean="0"/>
              <a:t>2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55364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2D2CD-B65C-5E4B-B541-E0532403FB7F}" type="slidenum">
              <a:rPr lang="es-CR" smtClean="0"/>
              <a:t>3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64631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32D2CD-B65C-5E4B-B541-E0532403FB7F}" type="slidenum">
              <a:rPr lang="es-CR" smtClean="0"/>
              <a:t>4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08965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16/6/2022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2032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16/6/2022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61214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16/6/2022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2775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16/6/2022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09349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16/6/2022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932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16/6/2022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22684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16/6/2022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8829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16/6/2022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131779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16/6/2022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70461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16/6/2022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28767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E42E-F968-0C4E-AFB5-831C1FF09A09}" type="datetimeFigureOut">
              <a:rPr lang="es-CR" smtClean="0"/>
              <a:t>16/6/2022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2762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9E42E-F968-0C4E-AFB5-831C1FF09A09}" type="datetimeFigureOut">
              <a:rPr lang="es-CR" smtClean="0"/>
              <a:t>16/6/2022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91673-1409-3542-8798-EBA4F6E63C2A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0871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4E7A749A-C5C0-7441-ADDB-67D0F6B9E601}"/>
              </a:ext>
            </a:extLst>
          </p:cNvPr>
          <p:cNvSpPr/>
          <p:nvPr/>
        </p:nvSpPr>
        <p:spPr>
          <a:xfrm>
            <a:off x="-44669" y="-105036"/>
            <a:ext cx="9233337" cy="708397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3" name="Imagen 2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C75D70D0-9E7E-2046-AF5F-E8769C0747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9483" y="0"/>
            <a:ext cx="2227846" cy="2025315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B4A18E5F-2311-488D-9E5A-A8FBCCC1A7C9}"/>
              </a:ext>
            </a:extLst>
          </p:cNvPr>
          <p:cNvSpPr/>
          <p:nvPr/>
        </p:nvSpPr>
        <p:spPr>
          <a:xfrm>
            <a:off x="685806" y="2071913"/>
            <a:ext cx="7570954" cy="180297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dirty="0">
                <a:latin typeface="Amasis MT Pro" panose="020B0604020202020204" pitchFamily="18" charset="0"/>
              </a:rPr>
              <a:t>Proveeduría Institucional.</a:t>
            </a:r>
          </a:p>
          <a:p>
            <a:pPr algn="ctr"/>
            <a:r>
              <a:rPr lang="es-CR" dirty="0">
                <a:latin typeface="Amasis MT Pro" panose="020B0604020202020204" pitchFamily="18" charset="0"/>
              </a:rPr>
              <a:t>Cápsula Informativa Marzo.</a:t>
            </a:r>
          </a:p>
          <a:p>
            <a:pPr algn="ctr"/>
            <a:r>
              <a:rPr lang="es-CR" dirty="0">
                <a:latin typeface="Amasis MT Pro" panose="020B0604020202020204" pitchFamily="18" charset="0"/>
              </a:rPr>
              <a:t> </a:t>
            </a:r>
            <a:r>
              <a:rPr lang="es-CR" dirty="0">
                <a:solidFill>
                  <a:schemeClr val="bg1"/>
                </a:solidFill>
                <a:latin typeface="Amasis MT Pro" panose="020B0604020202020204" pitchFamily="18" charset="0"/>
              </a:rPr>
              <a:t>Nueva “</a:t>
            </a:r>
            <a:r>
              <a:rPr lang="es-CR" dirty="0">
                <a:latin typeface="Amasis MT Pro" panose="020B0604020202020204" pitchFamily="18" charset="0"/>
              </a:rPr>
              <a:t>Ley General de Contratación Pública” </a:t>
            </a:r>
            <a:r>
              <a:rPr lang="es-CR" dirty="0" err="1">
                <a:solidFill>
                  <a:schemeClr val="bg1"/>
                </a:solidFill>
                <a:latin typeface="Amasis MT Pro" panose="020B0604020202020204" pitchFamily="18" charset="0"/>
              </a:rPr>
              <a:t>N°</a:t>
            </a:r>
            <a:r>
              <a:rPr lang="es-CR" dirty="0">
                <a:solidFill>
                  <a:schemeClr val="bg1"/>
                </a:solidFill>
                <a:latin typeface="Amasis MT Pro" panose="020B0604020202020204" pitchFamily="18" charset="0"/>
              </a:rPr>
              <a:t>  9986 </a:t>
            </a:r>
          </a:p>
          <a:p>
            <a:pPr algn="ctr"/>
            <a:r>
              <a:rPr lang="es-CR" dirty="0">
                <a:solidFill>
                  <a:schemeClr val="bg1"/>
                </a:solidFill>
                <a:latin typeface="Amasis MT Pro" panose="020B0604020202020204" pitchFamily="18" charset="0"/>
              </a:rPr>
              <a:t>del 27 de mayo 2021</a:t>
            </a:r>
          </a:p>
          <a:p>
            <a:pPr algn="ctr"/>
            <a:endParaRPr lang="es-CR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360742D-0695-4BF7-A1D8-B859CF8116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5603" y="3698632"/>
            <a:ext cx="4839346" cy="271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619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BFC52857-524A-6744-B2D3-7953F5164751}"/>
              </a:ext>
            </a:extLst>
          </p:cNvPr>
          <p:cNvSpPr/>
          <p:nvPr/>
        </p:nvSpPr>
        <p:spPr>
          <a:xfrm>
            <a:off x="-44669" y="-112986"/>
            <a:ext cx="9233337" cy="7083972"/>
          </a:xfrm>
          <a:prstGeom prst="rect">
            <a:avLst/>
          </a:prstGeom>
          <a:solidFill>
            <a:srgbClr val="008AA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7" name="Imagen 6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A584B03F-684C-0D47-9A3E-AF9740D5DEE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000"/>
          </a:blip>
          <a:stretch>
            <a:fillRect/>
          </a:stretch>
        </p:blipFill>
        <p:spPr>
          <a:xfrm>
            <a:off x="225669" y="681037"/>
            <a:ext cx="8247827" cy="4724034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92000"/>
              </a:srgbClr>
            </a:outerShdw>
            <a:reflection blurRad="6350" stA="52000" endA="300" endPos="35000" dir="5400000" sy="-100000" algn="bl" rotWithShape="0"/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67F5260-1B62-4298-A6B3-909FE5AB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b="1" dirty="0">
                <a:solidFill>
                  <a:schemeClr val="bg1"/>
                </a:solidFill>
              </a:rPr>
              <a:t>Art. 29-</a:t>
            </a:r>
            <a:br>
              <a:rPr lang="es-CR" b="1" dirty="0">
                <a:solidFill>
                  <a:schemeClr val="bg1"/>
                </a:solidFill>
              </a:rPr>
            </a:br>
            <a:r>
              <a:rPr lang="es-CR" b="1" dirty="0">
                <a:solidFill>
                  <a:schemeClr val="bg1"/>
                </a:solidFill>
              </a:rPr>
              <a:t>Declaración jurada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DC2D78-64D6-4F9B-8960-E3FF7E743D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7723" y="2149584"/>
            <a:ext cx="7886700" cy="1780732"/>
          </a:xfrm>
          <a:solidFill>
            <a:schemeClr val="accent6">
              <a:lumMod val="40000"/>
              <a:lumOff val="60000"/>
              <a:alpha val="48000"/>
            </a:schemeClr>
          </a:solidFill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s-CU" b="0" i="0" dirty="0">
                <a:solidFill>
                  <a:srgbClr val="000000"/>
                </a:solidFill>
                <a:effectLst/>
                <a:latin typeface="Verdana!important"/>
              </a:rPr>
              <a:t>Todo interesado en participar como oferente o como subcontratista, en cualquier procedimiento de contratación pública, deberá rendir una declaración jurada, por una única vez, sobre los siguientes aspectos:</a:t>
            </a:r>
            <a:endParaRPr lang="es-CU" dirty="0">
              <a:solidFill>
                <a:srgbClr val="000000"/>
              </a:solidFill>
              <a:latin typeface="Verdana!important"/>
            </a:endParaRPr>
          </a:p>
          <a:p>
            <a:pPr marL="0" indent="0" algn="just">
              <a:buNone/>
            </a:pPr>
            <a:endParaRPr lang="es-CR" dirty="0"/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8C2FFCCA-286E-4142-0A77-6E45D00A507B}"/>
              </a:ext>
            </a:extLst>
          </p:cNvPr>
          <p:cNvSpPr txBox="1">
            <a:spLocks/>
          </p:cNvSpPr>
          <p:nvPr/>
        </p:nvSpPr>
        <p:spPr>
          <a:xfrm>
            <a:off x="586796" y="4290338"/>
            <a:ext cx="7886700" cy="22025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CU" b="0" i="0" dirty="0">
                <a:solidFill>
                  <a:srgbClr val="000000"/>
                </a:solidFill>
                <a:effectLst/>
                <a:latin typeface="Verdana!important"/>
              </a:rPr>
              <a:t>a) Que no se encuentra sujeto a ninguna de las causales de prohibición establecidas en esta ley.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152346770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BFC52857-524A-6744-B2D3-7953F5164751}"/>
              </a:ext>
            </a:extLst>
          </p:cNvPr>
          <p:cNvSpPr/>
          <p:nvPr/>
        </p:nvSpPr>
        <p:spPr>
          <a:xfrm>
            <a:off x="-44669" y="-112986"/>
            <a:ext cx="9233337" cy="7083972"/>
          </a:xfrm>
          <a:prstGeom prst="rect">
            <a:avLst/>
          </a:prstGeom>
          <a:solidFill>
            <a:srgbClr val="008AA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7" name="Imagen 6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A584B03F-684C-0D47-9A3E-AF9740D5DEE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000"/>
          </a:blip>
          <a:stretch>
            <a:fillRect/>
          </a:stretch>
        </p:blipFill>
        <p:spPr>
          <a:xfrm>
            <a:off x="225669" y="681037"/>
            <a:ext cx="8247827" cy="4724034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92000"/>
              </a:srgbClr>
            </a:outerShdw>
            <a:reflection blurRad="6350" stA="52000" endA="300" endPos="35000" dir="5400000" sy="-100000" algn="bl" rotWithShape="0"/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67F5260-1B62-4298-A6B3-909FE5AB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b="1" dirty="0">
                <a:solidFill>
                  <a:schemeClr val="bg1"/>
                </a:solidFill>
              </a:rPr>
              <a:t>Art. 29-</a:t>
            </a:r>
            <a:br>
              <a:rPr lang="es-CR" b="1" dirty="0">
                <a:solidFill>
                  <a:schemeClr val="bg1"/>
                </a:solidFill>
              </a:rPr>
            </a:br>
            <a:r>
              <a:rPr lang="es-CR" b="1" dirty="0">
                <a:solidFill>
                  <a:schemeClr val="bg1"/>
                </a:solidFill>
              </a:rPr>
              <a:t>Declaración jurada	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DC2D78-64D6-4F9B-8960-E3FF7E743D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81768"/>
            <a:ext cx="3382956" cy="4167188"/>
          </a:xfrm>
          <a:solidFill>
            <a:schemeClr val="accent1">
              <a:lumMod val="20000"/>
              <a:lumOff val="80000"/>
              <a:alpha val="64000"/>
            </a:schemeClr>
          </a:solidFill>
          <a:ln>
            <a:solidFill>
              <a:schemeClr val="accent1"/>
            </a:solidFill>
          </a:ln>
          <a:effectLst>
            <a:glow rad="127000">
              <a:schemeClr val="accent1">
                <a:alpha val="96000"/>
              </a:schemeClr>
            </a:glow>
          </a:effectLst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CU" b="0" i="0" dirty="0">
                <a:solidFill>
                  <a:srgbClr val="000000"/>
                </a:solidFill>
                <a:effectLst/>
                <a:latin typeface="Verdana!important"/>
              </a:rPr>
              <a:t>b) Que, en caso de encontrarse en alguno de los supuestos de prohibición regulados en los incisos j) y k) del artículo anterior, cumple con alguno de los supuestos de desafectación establecidos en el artículo siguiente de la presente ley.</a:t>
            </a:r>
            <a:endParaRPr lang="es-CR" dirty="0"/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74DDCDBB-D4F0-DA73-C545-5C9FDF52F324}"/>
              </a:ext>
            </a:extLst>
          </p:cNvPr>
          <p:cNvSpPr txBox="1">
            <a:spLocks/>
          </p:cNvSpPr>
          <p:nvPr/>
        </p:nvSpPr>
        <p:spPr>
          <a:xfrm>
            <a:off x="5132393" y="1881768"/>
            <a:ext cx="3382957" cy="4167188"/>
          </a:xfrm>
          <a:prstGeom prst="rect">
            <a:avLst/>
          </a:prstGeom>
          <a:solidFill>
            <a:schemeClr val="accent3">
              <a:lumMod val="40000"/>
              <a:lumOff val="60000"/>
              <a:alpha val="58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CU" b="0" i="0" dirty="0">
                <a:solidFill>
                  <a:srgbClr val="000000"/>
                </a:solidFill>
                <a:effectLst/>
                <a:latin typeface="Verdana!important"/>
              </a:rPr>
              <a:t>c) Tratándose de personas jurídicas deberán indicar, en la declaración jurada, la naturaleza y propiedad de las acciones.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981959165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BFC52857-524A-6744-B2D3-7953F5164751}"/>
              </a:ext>
            </a:extLst>
          </p:cNvPr>
          <p:cNvSpPr/>
          <p:nvPr/>
        </p:nvSpPr>
        <p:spPr>
          <a:xfrm>
            <a:off x="-44669" y="-112986"/>
            <a:ext cx="9233337" cy="7083972"/>
          </a:xfrm>
          <a:prstGeom prst="rect">
            <a:avLst/>
          </a:prstGeom>
          <a:solidFill>
            <a:srgbClr val="008AA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7" name="Imagen 6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A584B03F-684C-0D47-9A3E-AF9740D5DEE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8000"/>
          </a:blip>
          <a:stretch>
            <a:fillRect/>
          </a:stretch>
        </p:blipFill>
        <p:spPr>
          <a:xfrm>
            <a:off x="267523" y="-114053"/>
            <a:ext cx="8247827" cy="4724034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92000"/>
              </a:srgbClr>
            </a:outerShdw>
            <a:reflection blurRad="6350" stA="52000" endA="300" endPos="35000" dir="5400000" sy="-100000" algn="bl" rotWithShape="0"/>
          </a:effec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67F5260-1B62-4298-A6B3-909FE5AB1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b="1" dirty="0">
                <a:solidFill>
                  <a:schemeClr val="bg1"/>
                </a:solidFill>
              </a:rPr>
              <a:t>Art. 29-</a:t>
            </a:r>
            <a:br>
              <a:rPr lang="es-CR" b="1" dirty="0">
                <a:solidFill>
                  <a:schemeClr val="bg1"/>
                </a:solidFill>
              </a:rPr>
            </a:br>
            <a:r>
              <a:rPr lang="es-CR" b="1" dirty="0">
                <a:solidFill>
                  <a:schemeClr val="bg1"/>
                </a:solidFill>
              </a:rPr>
              <a:t>Declaración jurada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DC2D78-64D6-4F9B-8960-E3FF7E743D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9013" y="1822425"/>
            <a:ext cx="7886699" cy="2090008"/>
          </a:xfrm>
          <a:solidFill>
            <a:schemeClr val="accent6">
              <a:lumMod val="60000"/>
              <a:lumOff val="40000"/>
              <a:alpha val="66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U" dirty="0"/>
              <a:t>Si se faltara a la verdad en la declaración jurada, tal hecho dará lugar al delito de perjurio regulado en el artículo 318 del Código Penal.</a:t>
            </a:r>
          </a:p>
          <a:p>
            <a:pPr marL="0" indent="0" algn="just">
              <a:buNone/>
            </a:pPr>
            <a:endParaRPr lang="es-CU" dirty="0"/>
          </a:p>
          <a:p>
            <a:pPr marL="0" indent="0" algn="just">
              <a:buNone/>
            </a:pPr>
            <a:endParaRPr lang="es-CR" dirty="0"/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FCABB42F-FCEC-A4F5-77B5-11753946592B}"/>
              </a:ext>
            </a:extLst>
          </p:cNvPr>
          <p:cNvSpPr txBox="1">
            <a:spLocks/>
          </p:cNvSpPr>
          <p:nvPr/>
        </p:nvSpPr>
        <p:spPr>
          <a:xfrm>
            <a:off x="448086" y="4402866"/>
            <a:ext cx="7886699" cy="20900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es-CU"/>
              <a:t>Para poder participar en los procedimientos de contratación pública es deber de los oferentes, contratistas y subcontratistas mantenerla actualizada.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703577302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387</TotalTime>
  <Words>216</Words>
  <Application>Microsoft Office PowerPoint</Application>
  <PresentationFormat>Carta (216 x 279 mm)</PresentationFormat>
  <Paragraphs>17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Amasis MT Pro</vt:lpstr>
      <vt:lpstr>Arial</vt:lpstr>
      <vt:lpstr>Calibri</vt:lpstr>
      <vt:lpstr>Calibri Light</vt:lpstr>
      <vt:lpstr>Verdana!important</vt:lpstr>
      <vt:lpstr>Tema de Office</vt:lpstr>
      <vt:lpstr>Presentación de PowerPoint</vt:lpstr>
      <vt:lpstr>Art. 29- Declaración jurada</vt:lpstr>
      <vt:lpstr>Art. 29- Declaración jurada </vt:lpstr>
      <vt:lpstr>Art. 29- Declaración jurada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Mariela Rodríguez Guillén</dc:creator>
  <cp:lastModifiedBy>Natalia Obregón Alemán</cp:lastModifiedBy>
  <cp:revision>36</cp:revision>
  <dcterms:created xsi:type="dcterms:W3CDTF">2021-01-18T20:49:03Z</dcterms:created>
  <dcterms:modified xsi:type="dcterms:W3CDTF">2022-06-16T15:56:35Z</dcterms:modified>
</cp:coreProperties>
</file>